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41" r:id="rId2"/>
    <p:sldId id="343" r:id="rId3"/>
    <p:sldId id="469" r:id="rId4"/>
    <p:sldId id="509" r:id="rId5"/>
    <p:sldId id="510" r:id="rId6"/>
    <p:sldId id="519" r:id="rId7"/>
    <p:sldId id="511" r:id="rId8"/>
    <p:sldId id="512" r:id="rId9"/>
    <p:sldId id="513" r:id="rId10"/>
    <p:sldId id="521" r:id="rId11"/>
    <p:sldId id="522" r:id="rId12"/>
    <p:sldId id="523" r:id="rId13"/>
    <p:sldId id="524" r:id="rId14"/>
    <p:sldId id="525" r:id="rId15"/>
    <p:sldId id="526" r:id="rId16"/>
    <p:sldId id="527" r:id="rId17"/>
    <p:sldId id="528" r:id="rId18"/>
    <p:sldId id="529" r:id="rId19"/>
    <p:sldId id="520" r:id="rId20"/>
    <p:sldId id="530" r:id="rId21"/>
    <p:sldId id="514" r:id="rId22"/>
    <p:sldId id="515" r:id="rId23"/>
    <p:sldId id="532" r:id="rId2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000" autoAdjust="0"/>
  </p:normalViewPr>
  <p:slideViewPr>
    <p:cSldViewPr>
      <p:cViewPr>
        <p:scale>
          <a:sx n="75" d="100"/>
          <a:sy n="75" d="100"/>
        </p:scale>
        <p:origin x="-2264"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592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3481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9" charset="0"/>
                <a:ea typeface="+mn-ea"/>
                <a:cs typeface="+mn-cs"/>
              </a:defRPr>
            </a:lvl1pPr>
          </a:lstStyle>
          <a:p>
            <a:pPr>
              <a:defRPr/>
            </a:pPr>
            <a:endParaRPr lang="en-US"/>
          </a:p>
        </p:txBody>
      </p:sp>
      <p:sp>
        <p:nvSpPr>
          <p:cNvPr id="3482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3482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4B101A4-E8DC-E349-948E-B8CB34C9DA22}" type="slidenum">
              <a:rPr lang="en-US"/>
              <a:pPr>
                <a:defRPr/>
              </a:pPr>
              <a:t>‹#›</a:t>
            </a:fld>
            <a:endParaRPr lang="en-US"/>
          </a:p>
        </p:txBody>
      </p:sp>
    </p:spTree>
    <p:extLst>
      <p:ext uri="{BB962C8B-B14F-4D97-AF65-F5344CB8AC3E}">
        <p14:creationId xmlns:p14="http://schemas.microsoft.com/office/powerpoint/2010/main" val="3823753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501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9"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0922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81" name="Rectangle 5"/>
          <p:cNvSpPr>
            <a:spLocks noGrp="1" noChangeArrowheads="1"/>
          </p:cNvSpPr>
          <p:nvPr>
            <p:ph type="body" sz="quarter" idx="3"/>
          </p:nvPr>
        </p:nvSpPr>
        <p:spPr bwMode="auto">
          <a:xfrm>
            <a:off x="914400" y="4419600"/>
            <a:ext cx="5029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620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C652A6-64B5-7C40-9F70-CE18159B264C}" type="slidenum">
              <a:rPr lang="en-US"/>
              <a:pPr>
                <a:defRPr/>
              </a:pPr>
              <a:t>‹#›</a:t>
            </a:fld>
            <a:endParaRPr lang="en-US"/>
          </a:p>
        </p:txBody>
      </p:sp>
    </p:spTree>
    <p:extLst>
      <p:ext uri="{BB962C8B-B14F-4D97-AF65-F5344CB8AC3E}">
        <p14:creationId xmlns:p14="http://schemas.microsoft.com/office/powerpoint/2010/main" val="2502321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8" charset="0"/>
        <a:ea typeface="ＭＳ Ｐゴシック" pitchFamily="19" charset="-128"/>
        <a:cs typeface="ＭＳ Ｐゴシック" pitchFamily="19"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EF584C-8BB5-3C44-B9F4-802B3C1C3896}" type="slidenum">
              <a:rPr lang="en-US" sz="1200"/>
              <a:pPr eaLnBrk="1" hangingPunct="1"/>
              <a:t>1</a:t>
            </a:fld>
            <a:endParaRPr lang="en-US" sz="1200"/>
          </a:p>
        </p:txBody>
      </p:sp>
      <p:sp>
        <p:nvSpPr>
          <p:cNvPr id="17410" name="Rectangle 2"/>
          <p:cNvSpPr>
            <a:spLocks noGrp="1" noRot="1" noChangeAspect="1" noChangeArrowheads="1"/>
          </p:cNvSpPr>
          <p:nvPr>
            <p:ph type="sldImg"/>
          </p:nvPr>
        </p:nvSpPr>
        <p:spPr>
          <a:xfrm>
            <a:off x="1104900" y="696913"/>
            <a:ext cx="4648200" cy="3486150"/>
          </a:xfrm>
          <a:solidFill>
            <a:srgbClr val="FFFFFF"/>
          </a:solidFill>
          <a:ln/>
        </p:spPr>
      </p:sp>
      <p:sp>
        <p:nvSpPr>
          <p:cNvPr id="17411"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dirty="0">
                <a:latin typeface="Arial" charset="0"/>
                <a:ea typeface="ＭＳ Ｐゴシック" charset="0"/>
                <a:cs typeface="ＭＳ Ｐゴシック" charset="0"/>
              </a:rPr>
              <a:t>Welcome to our </a:t>
            </a:r>
            <a:r>
              <a:rPr lang="en-US" dirty="0" smtClean="0">
                <a:latin typeface="Arial" charset="0"/>
                <a:ea typeface="ＭＳ Ｐゴシック" charset="0"/>
                <a:cs typeface="ＭＳ Ｐゴシック" charset="0"/>
              </a:rPr>
              <a:t>session</a:t>
            </a:r>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student Jess agrees with Karen’s claim, but she is substituting Karen’s real question and claim “the plant gains most of its weight from materials that came from the air”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a question more related to cause and effect:</a:t>
            </a:r>
            <a:r>
              <a:rPr lang="en-US" sz="1200" kern="1200" baseline="0" dirty="0" smtClean="0">
                <a:solidFill>
                  <a:schemeClr val="tx1"/>
                </a:solidFill>
                <a:effectLst/>
                <a:latin typeface="+mn-lt"/>
                <a:ea typeface="+mn-ea"/>
                <a:cs typeface="+mn-cs"/>
              </a:rPr>
              <a:t> “What causes the plant to grow?” Jess’s claim and strategy for argumentation is more from her experience than from evidence: </a:t>
            </a:r>
            <a:r>
              <a:rPr lang="en-US" sz="1200" kern="1200" dirty="0" smtClean="0">
                <a:solidFill>
                  <a:schemeClr val="tx1"/>
                </a:solidFill>
                <a:effectLst/>
                <a:latin typeface="+mn-lt"/>
                <a:ea typeface="+mn-ea"/>
                <a:cs typeface="+mn-cs"/>
              </a:rPr>
              <a:t> “the plants need air to grow.” The only relevant evidence is anything that connects the cause to effect, including other things that might cause the plant to grow, including “air” and “the sun next to a window.”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even as the interviewer prompts Jess to reason using evidence, Jess does not, because the mass data are not relevant to the story what</a:t>
            </a:r>
            <a:r>
              <a:rPr lang="en-US" sz="1200" kern="1200" baseline="0" dirty="0" smtClean="0">
                <a:solidFill>
                  <a:schemeClr val="tx1"/>
                </a:solidFill>
                <a:effectLst/>
                <a:latin typeface="+mn-lt"/>
                <a:ea typeface="+mn-ea"/>
                <a:cs typeface="+mn-cs"/>
              </a:rPr>
              <a:t> plants need to grow.</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E1D57C9-BB82-6F42-B3A7-3DBCF0FDE32D}" type="slidenum">
              <a:rPr lang="en-US" smtClean="0"/>
              <a:t>10</a:t>
            </a:fld>
            <a:endParaRPr lang="en-US"/>
          </a:p>
        </p:txBody>
      </p:sp>
    </p:spTree>
    <p:extLst>
      <p:ext uri="{BB962C8B-B14F-4D97-AF65-F5344CB8AC3E}">
        <p14:creationId xmlns:p14="http://schemas.microsoft.com/office/powerpoint/2010/main" val="325462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Mike explains, ‘Plants have roots to take up nutrients from the soil to grow.’ Mike adds some evidence to his argument and explains ‘A plant grown with no fertilizer weighed 50 g, and a plant grown with 3 g of fertilizer weighed 65 g.’”</a:t>
            </a:r>
            <a:r>
              <a:rPr lang="en-US" sz="1200" kern="1200" dirty="0" smtClean="0">
                <a:solidFill>
                  <a:schemeClr val="tx1"/>
                </a:solidFill>
                <a:effectLst/>
                <a:latin typeface="+mn-lt"/>
                <a:ea typeface="+mn-ea"/>
                <a:cs typeface="+mn-cs"/>
              </a:rPr>
              <a:t> </a:t>
            </a:r>
            <a:endParaRPr lang="en-US" dirty="0" smtClean="0"/>
          </a:p>
          <a:p>
            <a:pPr lvl="0"/>
            <a:r>
              <a:rPr lang="en-US" sz="1200" i="1" kern="1200" dirty="0" smtClean="0">
                <a:solidFill>
                  <a:schemeClr val="tx1"/>
                </a:solidFill>
                <a:effectLst/>
                <a:latin typeface="+mn-lt"/>
                <a:ea typeface="+mn-ea"/>
                <a:cs typeface="+mn-cs"/>
              </a:rPr>
              <a:t>“How does Mike’s argument support his idea that plant gains weight from materials that came from the soil?”</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 “Are their some weaknesses in Mike’s argument? Explain what they are.”</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What evidence would strengthen Mike’s argument?</a:t>
            </a:r>
          </a:p>
          <a:p>
            <a:pPr lvl="0"/>
            <a:endParaRPr lang="en-US" sz="1200" i="1" kern="1200" dirty="0" smtClean="0">
              <a:solidFill>
                <a:schemeClr val="tx1"/>
              </a:solidFill>
              <a:effectLst/>
              <a:latin typeface="+mn-lt"/>
              <a:ea typeface="+mn-ea"/>
              <a:cs typeface="+mn-cs"/>
            </a:endParaRPr>
          </a:p>
          <a:p>
            <a:pPr marL="0" marR="0" indent="0">
              <a:spcBef>
                <a:spcPts val="0"/>
              </a:spcBef>
              <a:spcAft>
                <a:spcPts val="200"/>
              </a:spcAft>
            </a:pPr>
            <a:r>
              <a:rPr lang="en-US" sz="1200" i="0" kern="1200" dirty="0" smtClean="0">
                <a:solidFill>
                  <a:schemeClr val="tx1"/>
                </a:solidFill>
                <a:effectLst/>
                <a:latin typeface="+mn-lt"/>
                <a:ea typeface="+mn-ea"/>
                <a:cs typeface="+mn-cs"/>
              </a:rPr>
              <a:t>Good</a:t>
            </a:r>
            <a:r>
              <a:rPr lang="en-US" sz="1200" i="0" kern="1200" baseline="0" dirty="0" smtClean="0">
                <a:solidFill>
                  <a:schemeClr val="tx1"/>
                </a:solidFill>
                <a:effectLst/>
                <a:latin typeface="+mn-lt"/>
                <a:ea typeface="+mn-ea"/>
                <a:cs typeface="+mn-cs"/>
              </a:rPr>
              <a:t> responses to this question notice that the difference in weight between these two plants cannot be explained by only 3 g of added fertilizer. Scientific Inquiry framing of the purpose of this experiment is that the </a:t>
            </a:r>
            <a:r>
              <a:rPr lang="en-US" sz="1200" i="0" kern="1200" baseline="0" dirty="0" smtClean="0">
                <a:solidFill>
                  <a:schemeClr val="tx1"/>
                </a:solidFill>
                <a:effectLst/>
                <a:latin typeface="Arial"/>
                <a:ea typeface="Batang"/>
                <a:cs typeface="Arial"/>
              </a:rPr>
              <a:t>c</a:t>
            </a:r>
            <a:r>
              <a:rPr lang="en-US" sz="1200" dirty="0" smtClean="0">
                <a:effectLst/>
                <a:latin typeface="Arial"/>
                <a:ea typeface="Batang"/>
                <a:cs typeface="Arial"/>
              </a:rPr>
              <a:t>laim involves tracing matter or energy.</a:t>
            </a:r>
            <a:r>
              <a:rPr lang="en-US" sz="1200" baseline="0" dirty="0" smtClean="0">
                <a:effectLst/>
                <a:latin typeface="Arial"/>
                <a:ea typeface="Batang"/>
                <a:cs typeface="Arial"/>
              </a:rPr>
              <a:t> </a:t>
            </a:r>
            <a:r>
              <a:rPr lang="en-US" sz="1200" dirty="0" smtClean="0">
                <a:effectLst/>
                <a:latin typeface="Arial"/>
                <a:ea typeface="Batang"/>
                <a:cs typeface="Arial"/>
              </a:rPr>
              <a:t>Evidence is evaluated by reasoning: using an atomic-molecular models and principle of conservation to constrain the argument.</a:t>
            </a:r>
          </a:p>
          <a:p>
            <a:pPr lvl="0"/>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1D57C9-BB82-6F42-B3A7-3DBCF0FDE32D}" type="slidenum">
              <a:rPr lang="en-US" smtClean="0"/>
              <a:t>11</a:t>
            </a:fld>
            <a:endParaRPr lang="en-US"/>
          </a:p>
        </p:txBody>
      </p:sp>
    </p:spTree>
    <p:extLst>
      <p:ext uri="{BB962C8B-B14F-4D97-AF65-F5344CB8AC3E}">
        <p14:creationId xmlns:p14="http://schemas.microsoft.com/office/powerpoint/2010/main" val="198721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the student, Mabel, substitutes the experiment’s real claim and question “the plant gains most of its weight from materials that came from nutrients in the soil,” with a different question that “what is the best approach to growing</a:t>
            </a:r>
            <a:r>
              <a:rPr lang="en-US" sz="1200" kern="1200" baseline="0" dirty="0" smtClean="0">
                <a:solidFill>
                  <a:schemeClr val="tx1"/>
                </a:solidFill>
                <a:effectLst/>
                <a:latin typeface="+mn-lt"/>
                <a:ea typeface="+mn-ea"/>
                <a:cs typeface="+mn-cs"/>
              </a:rPr>
              <a:t> plants?” and the result</a:t>
            </a:r>
            <a:r>
              <a:rPr lang="en-US" sz="1200" kern="1200" dirty="0" smtClean="0">
                <a:solidFill>
                  <a:schemeClr val="tx1"/>
                </a:solidFill>
                <a:effectLst/>
                <a:latin typeface="+mn-lt"/>
                <a:ea typeface="+mn-ea"/>
                <a:cs typeface="+mn-cs"/>
              </a:rPr>
              <a:t> is about “the plant was growing better with fertilizer.” Mabel</a:t>
            </a:r>
            <a:r>
              <a:rPr lang="en-US" sz="1200" kern="1200" baseline="0" dirty="0" smtClean="0">
                <a:solidFill>
                  <a:schemeClr val="tx1"/>
                </a:solidFill>
                <a:effectLst/>
                <a:latin typeface="+mn-lt"/>
                <a:ea typeface="+mn-ea"/>
                <a:cs typeface="+mn-cs"/>
              </a:rPr>
              <a:t> is </a:t>
            </a:r>
            <a:r>
              <a:rPr lang="en-US" sz="1200" b="1" kern="1200" baseline="0" dirty="0" smtClean="0">
                <a:solidFill>
                  <a:srgbClr val="990000"/>
                </a:solidFill>
                <a:effectLst/>
                <a:latin typeface="+mn-lt"/>
                <a:ea typeface="+mn-ea"/>
                <a:cs typeface="+mn-cs"/>
              </a:rPr>
              <a:t>p</a:t>
            </a:r>
            <a:r>
              <a:rPr lang="en-US" sz="1200" b="1" kern="1200" dirty="0" smtClean="0">
                <a:solidFill>
                  <a:srgbClr val="990000"/>
                </a:solidFill>
                <a:effectLst/>
                <a:latin typeface="+mn-lt"/>
                <a:ea typeface="+mn-ea"/>
                <a:cs typeface="+mn-cs"/>
              </a:rPr>
              <a:t>aying</a:t>
            </a:r>
            <a:r>
              <a:rPr lang="en-US" sz="1200" b="1" kern="1200" baseline="0" dirty="0" smtClean="0">
                <a:solidFill>
                  <a:srgbClr val="990000"/>
                </a:solidFill>
                <a:effectLst/>
                <a:latin typeface="+mn-lt"/>
                <a:ea typeface="+mn-ea"/>
                <a:cs typeface="+mn-cs"/>
              </a:rPr>
              <a:t> attention to the result somewhat– but only as a way to identify a winner… and </a:t>
            </a:r>
            <a:r>
              <a:rPr lang="en-US" sz="1200" kern="1200" dirty="0" smtClean="0">
                <a:solidFill>
                  <a:schemeClr val="tx1"/>
                </a:solidFill>
                <a:effectLst/>
                <a:latin typeface="+mn-lt"/>
                <a:ea typeface="+mn-ea"/>
                <a:cs typeface="+mn-cs"/>
              </a:rPr>
              <a:t>this a satisfying result without reasoning using the mass data in a critical way accounting</a:t>
            </a:r>
            <a:r>
              <a:rPr lang="en-US" sz="1200" kern="1200" baseline="0" dirty="0" smtClean="0">
                <a:solidFill>
                  <a:schemeClr val="tx1"/>
                </a:solidFill>
                <a:effectLst/>
                <a:latin typeface="+mn-lt"/>
                <a:ea typeface="+mn-ea"/>
                <a:cs typeface="+mn-cs"/>
              </a:rPr>
              <a:t> for matter using principles of conservation</a:t>
            </a:r>
            <a:r>
              <a:rPr lang="en-US" sz="1200" kern="1200" dirty="0" smtClean="0">
                <a:solidFill>
                  <a:schemeClr val="tx1"/>
                </a:solidFill>
                <a:effectLst/>
                <a:latin typeface="+mn-lt"/>
                <a:ea typeface="+mn-ea"/>
                <a:cs typeface="+mn-cs"/>
              </a:rPr>
              <a:t>. So Mable did not notice that the plant’s increase in mass was greater than the mass of the fertilizer added. </a:t>
            </a:r>
          </a:p>
        </p:txBody>
      </p:sp>
      <p:sp>
        <p:nvSpPr>
          <p:cNvPr id="4" name="Slide Number Placeholder 3"/>
          <p:cNvSpPr>
            <a:spLocks noGrp="1"/>
          </p:cNvSpPr>
          <p:nvPr>
            <p:ph type="sldNum" sz="quarter" idx="10"/>
          </p:nvPr>
        </p:nvSpPr>
        <p:spPr/>
        <p:txBody>
          <a:bodyPr/>
          <a:lstStyle/>
          <a:p>
            <a:fld id="{7E1D57C9-BB82-6F42-B3A7-3DBCF0FDE32D}" type="slidenum">
              <a:rPr lang="en-US" smtClean="0"/>
              <a:t>12</a:t>
            </a:fld>
            <a:endParaRPr lang="en-US"/>
          </a:p>
        </p:txBody>
      </p:sp>
    </p:spTree>
    <p:extLst>
      <p:ext uri="{BB962C8B-B14F-4D97-AF65-F5344CB8AC3E}">
        <p14:creationId xmlns:p14="http://schemas.microsoft.com/office/powerpoint/2010/main" val="1226565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Inquiry</a:t>
            </a:r>
            <a:r>
              <a:rPr lang="en-US" sz="1200" kern="1200" baseline="0" dirty="0" smtClean="0">
                <a:solidFill>
                  <a:schemeClr val="tx1"/>
                </a:solidFill>
                <a:effectLst/>
                <a:latin typeface="+mn-lt"/>
                <a:ea typeface="+mn-ea"/>
                <a:cs typeface="+mn-cs"/>
              </a:rPr>
              <a:t> is what scientists do, it’s a c</a:t>
            </a:r>
            <a:r>
              <a:rPr lang="en-US" sz="1200" kern="1200" dirty="0" smtClean="0">
                <a:solidFill>
                  <a:schemeClr val="tx1"/>
                </a:solidFill>
                <a:effectLst/>
                <a:latin typeface="+mn-lt"/>
                <a:ea typeface="+mn-ea"/>
                <a:cs typeface="+mn-cs"/>
              </a:rPr>
              <a:t>omplex set</a:t>
            </a:r>
            <a:r>
              <a:rPr lang="en-US" sz="1200" kern="1200" baseline="0" dirty="0" smtClean="0">
                <a:solidFill>
                  <a:schemeClr val="tx1"/>
                </a:solidFill>
                <a:effectLst/>
                <a:latin typeface="+mn-lt"/>
                <a:ea typeface="+mn-ea"/>
                <a:cs typeface="+mn-cs"/>
              </a:rPr>
              <a:t> of practices… these are the particular practices that we focus on: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O-&gt; P -&gt;M</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comparison, an account is applying a theoretical model to explain or predict a phenomenon.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what</a:t>
            </a:r>
            <a:r>
              <a:rPr lang="en-US" sz="1200" kern="1200" baseline="0" dirty="0" smtClean="0">
                <a:solidFill>
                  <a:schemeClr val="tx1"/>
                </a:solidFill>
                <a:effectLst/>
                <a:latin typeface="+mn-lt"/>
                <a:ea typeface="+mn-ea"/>
                <a:cs typeface="+mn-cs"/>
              </a:rPr>
              <a:t> we mean when we are talking about inquiry.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1D57C9-BB82-6F42-B3A7-3DBCF0FDE32D}" type="slidenum">
              <a:rPr lang="en-US" smtClean="0"/>
              <a:t>18</a:t>
            </a:fld>
            <a:endParaRPr lang="en-US"/>
          </a:p>
        </p:txBody>
      </p:sp>
    </p:spTree>
    <p:extLst>
      <p:ext uri="{BB962C8B-B14F-4D97-AF65-F5344CB8AC3E}">
        <p14:creationId xmlns:p14="http://schemas.microsoft.com/office/powerpoint/2010/main" val="4014087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 want to thank the many people who have contributed to this research, and I</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m open for questions. </a:t>
            </a:r>
            <a:endParaRPr lang="en-US">
              <a:latin typeface="Arial" charset="0"/>
              <a:ea typeface="ＭＳ Ｐゴシック" charset="0"/>
              <a:cs typeface="ＭＳ Ｐゴシック"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BB6996-B3D3-E24C-8AA6-9CBA02939B35}" type="slidenum">
              <a:rPr lang="en-US" sz="1200"/>
              <a:pPr eaLnBrk="1" hangingPunct="1"/>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B156E4-B8ED-E14B-84CF-093FB5F622D1}" type="slidenum">
              <a:rPr lang="en-US" sz="1200"/>
              <a:pPr eaLnBrk="1" hangingPunct="1"/>
              <a:t>2</a:t>
            </a:fld>
            <a:endParaRPr lang="en-US" sz="1200"/>
          </a:p>
        </p:txBody>
      </p:sp>
      <p:sp>
        <p:nvSpPr>
          <p:cNvPr id="26626" name="Rectangle 2"/>
          <p:cNvSpPr>
            <a:spLocks noGrp="1" noRot="1" noChangeAspect="1" noChangeArrowheads="1"/>
          </p:cNvSpPr>
          <p:nvPr>
            <p:ph type="sldImg"/>
          </p:nvPr>
        </p:nvSpPr>
        <p:spPr>
          <a:xfrm>
            <a:off x="1104900" y="696913"/>
            <a:ext cx="4648200" cy="3486150"/>
          </a:xfrm>
          <a:solidFill>
            <a:srgbClr val="FFFFFF"/>
          </a:solidFill>
          <a:ln/>
        </p:spPr>
      </p:sp>
      <p:sp>
        <p:nvSpPr>
          <p:cNvPr id="26627"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These two basic definitions inform all of our work</a:t>
            </a:r>
          </a:p>
          <a:p>
            <a:pPr eaLnBrk="1" hangingPunct="1"/>
            <a:r>
              <a:rPr lang="en-US">
                <a:latin typeface="Arial" charset="0"/>
                <a:ea typeface="ＭＳ Ｐゴシック" charset="0"/>
                <a:cs typeface="ＭＳ Ｐゴシック" charset="0"/>
              </a:rPr>
              <a:t>I will elaborate on each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69543D-024D-AC43-BBBA-FC3F9DF029E3}" type="slidenum">
              <a:rPr lang="en-US" sz="1200"/>
              <a:pPr eaLnBrk="1" hangingPunct="1"/>
              <a:t>3</a:t>
            </a:fld>
            <a:endParaRPr lang="en-US" sz="1200"/>
          </a:p>
        </p:txBody>
      </p:sp>
      <p:sp>
        <p:nvSpPr>
          <p:cNvPr id="30722" name="Rectangle 2"/>
          <p:cNvSpPr>
            <a:spLocks noGrp="1" noRot="1" noChangeAspect="1" noChangeArrowheads="1" noTextEdit="1"/>
          </p:cNvSpPr>
          <p:nvPr>
            <p:ph type="sldImg"/>
          </p:nvPr>
        </p:nvSpPr>
        <p:spPr>
          <a:xfrm>
            <a:off x="1104900" y="696913"/>
            <a:ext cx="4648200" cy="3486150"/>
          </a:xfrm>
          <a:solidFill>
            <a:srgbClr val="FFFFFF"/>
          </a:solidFill>
          <a:ln/>
        </p:spPr>
      </p:sp>
      <p:sp>
        <p:nvSpPr>
          <p:cNvPr id="30723"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Now our approach to practices.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Our studies of how students at different levels of sophistication make environmental decisions have led us to identify 3 key practices:</a:t>
            </a:r>
          </a:p>
          <a:p>
            <a:pPr eaLnBrk="1" hangingPunct="1"/>
            <a:r>
              <a:rPr lang="en-US">
                <a:latin typeface="Arial" charset="0"/>
                <a:ea typeface="ＭＳ Ｐゴシック" charset="0"/>
                <a:cs typeface="ＭＳ Ｐゴシック" charset="0"/>
              </a:rPr>
              <a:t>Investigating, accounts, and deciding.</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Inquiry and accounts—the yellow boxes—are particularly important to us as science educators.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My planned presentation will focus mostly on accounts, but I do have a few slides on inquiry tucked away at the end if you want to discuss inquiry during the question and answer session.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The NRC Framework is notable for NOT having a separate “science and society” section.  I think that one reason for this is that it accommodates a broader definition of inquiry, and it is </a:t>
            </a:r>
            <a:r>
              <a:rPr lang="en-US" dirty="0" smtClean="0">
                <a:latin typeface="Arial" charset="0"/>
                <a:ea typeface="ＭＳ Ｐゴシック" charset="0"/>
                <a:cs typeface="ＭＳ Ｐゴシック" charset="0"/>
              </a:rPr>
              <a:t>the type</a:t>
            </a:r>
            <a:r>
              <a:rPr lang="en-US" baseline="0" dirty="0" smtClean="0">
                <a:latin typeface="Arial" charset="0"/>
                <a:ea typeface="ＭＳ Ｐゴシック" charset="0"/>
                <a:cs typeface="ＭＳ Ｐゴシック" charset="0"/>
              </a:rPr>
              <a:t> indicated in the</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second </a:t>
            </a:r>
            <a:r>
              <a:rPr lang="en-US" dirty="0" smtClean="0">
                <a:latin typeface="Arial" charset="0"/>
                <a:ea typeface="ＭＳ Ｐゴシック" charset="0"/>
                <a:cs typeface="ＭＳ Ｐゴシック" charset="0"/>
              </a:rPr>
              <a:t>bullet above that </a:t>
            </a:r>
            <a:r>
              <a:rPr lang="en-US" dirty="0">
                <a:latin typeface="Arial" charset="0"/>
                <a:ea typeface="ＭＳ Ｐゴシック" charset="0"/>
                <a:cs typeface="ＭＳ Ｐゴシック" charset="0"/>
              </a:rPr>
              <a:t>I want to address today.</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SLIDE</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29D52E-0E4E-594B-90C6-ED6383AE47F2}"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For example: Using principles of conservation to show that Mass changes = atoms moving</a:t>
            </a:r>
          </a:p>
          <a:p>
            <a:pPr marL="0" indent="0">
              <a:buNone/>
            </a:pPr>
            <a:r>
              <a:rPr lang="en-US" baseline="0" dirty="0" smtClean="0"/>
              <a:t>2) What is meaningful to students when doing inquiry investigations? Results in specific important ways to revise our curriculum to connect inquiry to student explanations</a:t>
            </a:r>
          </a:p>
        </p:txBody>
      </p:sp>
      <p:sp>
        <p:nvSpPr>
          <p:cNvPr id="4" name="Slide Number Placeholder 3"/>
          <p:cNvSpPr>
            <a:spLocks noGrp="1"/>
          </p:cNvSpPr>
          <p:nvPr>
            <p:ph type="sldNum" sz="quarter" idx="10"/>
          </p:nvPr>
        </p:nvSpPr>
        <p:spPr/>
        <p:txBody>
          <a:bodyPr/>
          <a:lstStyle/>
          <a:p>
            <a:fld id="{7E1D57C9-BB82-6F42-B3A7-3DBCF0FDE32D}" type="slidenum">
              <a:rPr lang="en-US" smtClean="0"/>
              <a:t>5</a:t>
            </a:fld>
            <a:endParaRPr lang="en-US"/>
          </a:p>
        </p:txBody>
      </p:sp>
    </p:spTree>
    <p:extLst>
      <p:ext uri="{BB962C8B-B14F-4D97-AF65-F5344CB8AC3E}">
        <p14:creationId xmlns:p14="http://schemas.microsoft.com/office/powerpoint/2010/main" val="25249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Inquiry</a:t>
            </a:r>
            <a:r>
              <a:rPr lang="en-US" sz="1200" kern="1200" baseline="0" dirty="0" smtClean="0">
                <a:solidFill>
                  <a:schemeClr val="tx1"/>
                </a:solidFill>
                <a:effectLst/>
                <a:latin typeface="+mn-lt"/>
                <a:ea typeface="+mn-ea"/>
                <a:cs typeface="+mn-cs"/>
              </a:rPr>
              <a:t> is what scientists do, it’s a c</a:t>
            </a:r>
            <a:r>
              <a:rPr lang="en-US" sz="1200" kern="1200" dirty="0" smtClean="0">
                <a:solidFill>
                  <a:schemeClr val="tx1"/>
                </a:solidFill>
                <a:effectLst/>
                <a:latin typeface="+mn-lt"/>
                <a:ea typeface="+mn-ea"/>
                <a:cs typeface="+mn-cs"/>
              </a:rPr>
              <a:t>omplex set</a:t>
            </a:r>
            <a:r>
              <a:rPr lang="en-US" sz="1200" kern="1200" baseline="0" dirty="0" smtClean="0">
                <a:solidFill>
                  <a:schemeClr val="tx1"/>
                </a:solidFill>
                <a:effectLst/>
                <a:latin typeface="+mn-lt"/>
                <a:ea typeface="+mn-ea"/>
                <a:cs typeface="+mn-cs"/>
              </a:rPr>
              <a:t> of practices… these are the particular practices that we focus on: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O-&gt; P -&gt;M</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comparison, an account is applying a theoretical model to explain or predict a phenomenon.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what</a:t>
            </a:r>
            <a:r>
              <a:rPr lang="en-US" sz="1200" kern="1200" baseline="0" dirty="0" smtClean="0">
                <a:solidFill>
                  <a:schemeClr val="tx1"/>
                </a:solidFill>
                <a:effectLst/>
                <a:latin typeface="+mn-lt"/>
                <a:ea typeface="+mn-ea"/>
                <a:cs typeface="+mn-cs"/>
              </a:rPr>
              <a:t> we mean when we are talking about inquiry.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1D57C9-BB82-6F42-B3A7-3DBCF0FDE32D}" type="slidenum">
              <a:rPr lang="en-US" smtClean="0"/>
              <a:t>6</a:t>
            </a:fld>
            <a:endParaRPr lang="en-US"/>
          </a:p>
        </p:txBody>
      </p:sp>
    </p:spTree>
    <p:extLst>
      <p:ext uri="{BB962C8B-B14F-4D97-AF65-F5344CB8AC3E}">
        <p14:creationId xmlns:p14="http://schemas.microsoft.com/office/powerpoint/2010/main" val="401408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Data from 2 research populations.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 science content class about matter and energy that </a:t>
            </a:r>
            <a:r>
              <a:rPr lang="en-US" baseline="0" dirty="0" smtClean="0"/>
              <a:t>covers astronomy, geology, climate, biology</a:t>
            </a:r>
          </a:p>
          <a:p>
            <a:r>
              <a:rPr lang="en-US" baseline="0" dirty="0" smtClean="0"/>
              <a:t>Students have a non-science focus like history or language arts</a:t>
            </a:r>
          </a:p>
          <a:p>
            <a:r>
              <a:rPr lang="en-US" baseline="0" dirty="0" smtClean="0"/>
              <a:t>Written and interview data inform this work– I’ll talk about interview data</a:t>
            </a:r>
            <a:endParaRPr lang="en-US" dirty="0" smtClean="0"/>
          </a:p>
          <a:p>
            <a:endParaRPr lang="en-US" dirty="0"/>
          </a:p>
        </p:txBody>
      </p:sp>
      <p:sp>
        <p:nvSpPr>
          <p:cNvPr id="4" name="Slide Number Placeholder 3"/>
          <p:cNvSpPr>
            <a:spLocks noGrp="1"/>
          </p:cNvSpPr>
          <p:nvPr>
            <p:ph type="sldNum" sz="quarter" idx="10"/>
          </p:nvPr>
        </p:nvSpPr>
        <p:spPr/>
        <p:txBody>
          <a:bodyPr/>
          <a:lstStyle/>
          <a:p>
            <a:fld id="{748E31B4-4E4D-E548-9C95-073679854B1B}" type="slidenum">
              <a:rPr lang="en-US" smtClean="0"/>
              <a:t>7</a:t>
            </a:fld>
            <a:endParaRPr lang="en-US"/>
          </a:p>
        </p:txBody>
      </p:sp>
    </p:spTree>
    <p:extLst>
      <p:ext uri="{BB962C8B-B14F-4D97-AF65-F5344CB8AC3E}">
        <p14:creationId xmlns:p14="http://schemas.microsoft.com/office/powerpoint/2010/main" val="228290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“We are interested in how people use evidence to support their ideas. We’re going to talk about two students who disagree with each other about how plants gain weight when they grow. One student Karen said: “The plant gains most of its weight from materials that came from the air.’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“Another student, Mike said: ‘The plant gains most of its weight from materials that came from nutrients in the soil.’ </a:t>
            </a:r>
            <a:endParaRPr lang="en-US" sz="1200" kern="1200" dirty="0" smtClean="0">
              <a:solidFill>
                <a:schemeClr val="tx1"/>
              </a:solidFill>
              <a:effectLst/>
              <a:latin typeface="+mn-lt"/>
              <a:ea typeface="+mn-ea"/>
              <a:cs typeface="+mn-cs"/>
            </a:endParaRPr>
          </a:p>
          <a:p>
            <a:r>
              <a:rPr lang="en-US" dirty="0" smtClean="0"/>
              <a:t>Student identifies</a:t>
            </a:r>
            <a:r>
              <a:rPr lang="en-US" baseline="0" dirty="0" smtClean="0"/>
              <a:t> the student they think is right and that</a:t>
            </a:r>
            <a:r>
              <a:rPr lang="fr-FR" baseline="0" dirty="0" smtClean="0"/>
              <a:t>’</a:t>
            </a:r>
            <a:r>
              <a:rPr lang="en-US" baseline="0" dirty="0" smtClean="0"/>
              <a:t>s where we start.</a:t>
            </a:r>
            <a:endParaRPr lang="en-US" dirty="0"/>
          </a:p>
        </p:txBody>
      </p:sp>
      <p:sp>
        <p:nvSpPr>
          <p:cNvPr id="4" name="Slide Number Placeholder 3"/>
          <p:cNvSpPr>
            <a:spLocks noGrp="1"/>
          </p:cNvSpPr>
          <p:nvPr>
            <p:ph type="sldNum" sz="quarter" idx="10"/>
          </p:nvPr>
        </p:nvSpPr>
        <p:spPr/>
        <p:txBody>
          <a:bodyPr/>
          <a:lstStyle/>
          <a:p>
            <a:fld id="{7E1D57C9-BB82-6F42-B3A7-3DBCF0FDE32D}" type="slidenum">
              <a:rPr lang="en-US" smtClean="0"/>
              <a:t>8</a:t>
            </a:fld>
            <a:endParaRPr lang="en-US"/>
          </a:p>
        </p:txBody>
      </p:sp>
    </p:spTree>
    <p:extLst>
      <p:ext uri="{BB962C8B-B14F-4D97-AF65-F5344CB8AC3E}">
        <p14:creationId xmlns:p14="http://schemas.microsoft.com/office/powerpoint/2010/main" val="107142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Karen explains, ‘You can grow a big plant in a little pot without a lot of soil.’ Karen adds some evidence to her argument and explains ‘A seed weighing 1 g was planted in 80 g of soil. After two years the plant weighted 50 g and the soil weighed 78 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“How does Karen’s argument support his idea that plants gain weight from materials that came from the air?”</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 “Are their some weaknesses in Karen’s argument? Explain what they are.”</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What evidence would strengthen Karen’s argument?</a:t>
            </a:r>
          </a:p>
          <a:p>
            <a:pPr lvl="0"/>
            <a:endParaRPr lang="en-US" sz="1200" dirty="0" smtClean="0">
              <a:effectLst/>
              <a:latin typeface="Arial"/>
              <a:ea typeface="Batang"/>
              <a:cs typeface="Arial"/>
            </a:endParaRPr>
          </a:p>
          <a:p>
            <a:pPr lvl="0"/>
            <a:r>
              <a:rPr lang="en-US" sz="1200" b="1" dirty="0" smtClean="0">
                <a:effectLst/>
                <a:latin typeface="Arial"/>
                <a:ea typeface="Batang"/>
                <a:cs typeface="Arial"/>
              </a:rPr>
              <a:t>So,</a:t>
            </a:r>
            <a:r>
              <a:rPr lang="en-US" sz="1200" b="1" baseline="0" dirty="0" smtClean="0">
                <a:effectLst/>
                <a:latin typeface="Arial"/>
                <a:ea typeface="Batang"/>
                <a:cs typeface="Arial"/>
              </a:rPr>
              <a:t> the soil did not lose as much weight at the plant gained. Mass must come from a source other than soil.</a:t>
            </a:r>
            <a:endParaRPr lang="en-US" sz="1200" b="1" dirty="0" smtClean="0">
              <a:effectLst/>
              <a:latin typeface="Arial"/>
              <a:ea typeface="Batang"/>
              <a:cs typeface="Arial"/>
            </a:endParaRPr>
          </a:p>
          <a:p>
            <a:pPr lvl="0"/>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1D57C9-BB82-6F42-B3A7-3DBCF0FDE32D}" type="slidenum">
              <a:rPr lang="en-US" smtClean="0"/>
              <a:t>9</a:t>
            </a:fld>
            <a:endParaRPr lang="en-US"/>
          </a:p>
        </p:txBody>
      </p:sp>
    </p:spTree>
    <p:extLst>
      <p:ext uri="{BB962C8B-B14F-4D97-AF65-F5344CB8AC3E}">
        <p14:creationId xmlns:p14="http://schemas.microsoft.com/office/powerpoint/2010/main" val="198721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9F68DA-795E-9C4D-A292-70AFC1988ADA}" type="slidenum">
              <a:rPr lang="en-US"/>
              <a:pPr>
                <a:defRPr/>
              </a:pPr>
              <a:t>‹#›</a:t>
            </a:fld>
            <a:endParaRPr lang="en-US"/>
          </a:p>
        </p:txBody>
      </p:sp>
    </p:spTree>
    <p:extLst>
      <p:ext uri="{BB962C8B-B14F-4D97-AF65-F5344CB8AC3E}">
        <p14:creationId xmlns:p14="http://schemas.microsoft.com/office/powerpoint/2010/main" val="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C77364-A117-8448-9EDE-FB77F8DAB38F}" type="slidenum">
              <a:rPr lang="en-US"/>
              <a:pPr>
                <a:defRPr/>
              </a:pPr>
              <a:t>‹#›</a:t>
            </a:fld>
            <a:endParaRPr lang="en-US"/>
          </a:p>
        </p:txBody>
      </p:sp>
    </p:spTree>
    <p:extLst>
      <p:ext uri="{BB962C8B-B14F-4D97-AF65-F5344CB8AC3E}">
        <p14:creationId xmlns:p14="http://schemas.microsoft.com/office/powerpoint/2010/main" val="42992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6738A-ABA7-B14B-8F35-09F5D919BAE1}" type="slidenum">
              <a:rPr lang="en-US"/>
              <a:pPr>
                <a:defRPr/>
              </a:pPr>
              <a:t>‹#›</a:t>
            </a:fld>
            <a:endParaRPr lang="en-US"/>
          </a:p>
        </p:txBody>
      </p:sp>
    </p:spTree>
    <p:extLst>
      <p:ext uri="{BB962C8B-B14F-4D97-AF65-F5344CB8AC3E}">
        <p14:creationId xmlns:p14="http://schemas.microsoft.com/office/powerpoint/2010/main" val="255606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5371F-A3E8-364C-B59B-950379774836}" type="slidenum">
              <a:rPr lang="en-US"/>
              <a:pPr>
                <a:defRPr/>
              </a:pPr>
              <a:t>‹#›</a:t>
            </a:fld>
            <a:endParaRPr lang="en-US"/>
          </a:p>
        </p:txBody>
      </p:sp>
    </p:spTree>
    <p:extLst>
      <p:ext uri="{BB962C8B-B14F-4D97-AF65-F5344CB8AC3E}">
        <p14:creationId xmlns:p14="http://schemas.microsoft.com/office/powerpoint/2010/main" val="223179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53468E-88B7-CC42-9D9A-24215A4FAD6E}" type="slidenum">
              <a:rPr lang="en-US"/>
              <a:pPr>
                <a:defRPr/>
              </a:pPr>
              <a:t>‹#›</a:t>
            </a:fld>
            <a:endParaRPr lang="en-US"/>
          </a:p>
        </p:txBody>
      </p:sp>
    </p:spTree>
    <p:extLst>
      <p:ext uri="{BB962C8B-B14F-4D97-AF65-F5344CB8AC3E}">
        <p14:creationId xmlns:p14="http://schemas.microsoft.com/office/powerpoint/2010/main" val="317533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424E9E-B4FF-714C-9ED1-08455B0E99F6}" type="slidenum">
              <a:rPr lang="en-US"/>
              <a:pPr>
                <a:defRPr/>
              </a:pPr>
              <a:t>‹#›</a:t>
            </a:fld>
            <a:endParaRPr lang="en-US"/>
          </a:p>
        </p:txBody>
      </p:sp>
    </p:spTree>
    <p:extLst>
      <p:ext uri="{BB962C8B-B14F-4D97-AF65-F5344CB8AC3E}">
        <p14:creationId xmlns:p14="http://schemas.microsoft.com/office/powerpoint/2010/main" val="81549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3D23E3-F807-834C-A3D8-5EF5183E3BFA}" type="slidenum">
              <a:rPr lang="en-US"/>
              <a:pPr>
                <a:defRPr/>
              </a:pPr>
              <a:t>‹#›</a:t>
            </a:fld>
            <a:endParaRPr lang="en-US"/>
          </a:p>
        </p:txBody>
      </p:sp>
    </p:spTree>
    <p:extLst>
      <p:ext uri="{BB962C8B-B14F-4D97-AF65-F5344CB8AC3E}">
        <p14:creationId xmlns:p14="http://schemas.microsoft.com/office/powerpoint/2010/main" val="193095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2F0999-2FB9-2F44-8ADC-7E061D226D54}" type="slidenum">
              <a:rPr lang="en-US"/>
              <a:pPr>
                <a:defRPr/>
              </a:pPr>
              <a:t>‹#›</a:t>
            </a:fld>
            <a:endParaRPr lang="en-US"/>
          </a:p>
        </p:txBody>
      </p:sp>
    </p:spTree>
    <p:extLst>
      <p:ext uri="{BB962C8B-B14F-4D97-AF65-F5344CB8AC3E}">
        <p14:creationId xmlns:p14="http://schemas.microsoft.com/office/powerpoint/2010/main" val="311276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854797-F825-9742-BA17-B12622683690}" type="slidenum">
              <a:rPr lang="en-US"/>
              <a:pPr>
                <a:defRPr/>
              </a:pPr>
              <a:t>‹#›</a:t>
            </a:fld>
            <a:endParaRPr lang="en-US"/>
          </a:p>
        </p:txBody>
      </p:sp>
    </p:spTree>
    <p:extLst>
      <p:ext uri="{BB962C8B-B14F-4D97-AF65-F5344CB8AC3E}">
        <p14:creationId xmlns:p14="http://schemas.microsoft.com/office/powerpoint/2010/main" val="103618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638403-8958-414F-A382-0692B91831D7}" type="slidenum">
              <a:rPr lang="en-US"/>
              <a:pPr>
                <a:defRPr/>
              </a:pPr>
              <a:t>‹#›</a:t>
            </a:fld>
            <a:endParaRPr lang="en-US"/>
          </a:p>
        </p:txBody>
      </p:sp>
    </p:spTree>
    <p:extLst>
      <p:ext uri="{BB962C8B-B14F-4D97-AF65-F5344CB8AC3E}">
        <p14:creationId xmlns:p14="http://schemas.microsoft.com/office/powerpoint/2010/main" val="207668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0843B0-C769-0044-BCE6-8D6FFDF3B57D}" type="slidenum">
              <a:rPr lang="en-US"/>
              <a:pPr>
                <a:defRPr/>
              </a:pPr>
              <a:t>‹#›</a:t>
            </a:fld>
            <a:endParaRPr lang="en-US"/>
          </a:p>
        </p:txBody>
      </p:sp>
    </p:spTree>
    <p:extLst>
      <p:ext uri="{BB962C8B-B14F-4D97-AF65-F5344CB8AC3E}">
        <p14:creationId xmlns:p14="http://schemas.microsoft.com/office/powerpoint/2010/main" val="270810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C511BD-CE1C-CA41-819E-03B6A20C5BB4}" type="slidenum">
              <a:rPr lang="en-US"/>
              <a:pPr>
                <a:defRPr/>
              </a:pPr>
              <a:t>‹#›</a:t>
            </a:fld>
            <a:endParaRPr lang="en-US"/>
          </a:p>
        </p:txBody>
      </p:sp>
    </p:spTree>
    <p:extLst>
      <p:ext uri="{BB962C8B-B14F-4D97-AF65-F5344CB8AC3E}">
        <p14:creationId xmlns:p14="http://schemas.microsoft.com/office/powerpoint/2010/main" val="3547833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header"/>
          <p:cNvPicPr>
            <a:picLocks noChangeAspect="1" noChangeArrowheads="1"/>
          </p:cNvPicPr>
          <p:nvPr userDrawn="1"/>
        </p:nvPicPr>
        <p:blipFill>
          <a:blip r:embed="rId14">
            <a:extLst>
              <a:ext uri="{28A0092B-C50C-407E-A947-70E740481C1C}">
                <a14:useLocalDpi xmlns:a14="http://schemas.microsoft.com/office/drawing/2010/main" val="0"/>
              </a:ext>
            </a:extLst>
          </a:blip>
          <a:srcRect t="21739"/>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29"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29"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188F59B-25D6-CB46-9AA2-5853601A05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9" charset="-128"/>
          <a:cs typeface="ＭＳ Ｐゴシック" pitchFamily="19" charset="-128"/>
        </a:defRPr>
      </a:lvl1pPr>
      <a:lvl2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2pPr>
      <a:lvl3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3pPr>
      <a:lvl4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4pPr>
      <a:lvl5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5pPr>
      <a:lvl6pPr marL="457200" algn="ctr" rtl="0" fontAlgn="base">
        <a:spcBef>
          <a:spcPct val="0"/>
        </a:spcBef>
        <a:spcAft>
          <a:spcPct val="0"/>
        </a:spcAft>
        <a:defRPr sz="4400">
          <a:solidFill>
            <a:schemeClr val="tx2"/>
          </a:solidFill>
          <a:latin typeface="Arial" pitchFamily="68" charset="0"/>
        </a:defRPr>
      </a:lvl6pPr>
      <a:lvl7pPr marL="914400" algn="ctr" rtl="0" fontAlgn="base">
        <a:spcBef>
          <a:spcPct val="0"/>
        </a:spcBef>
        <a:spcAft>
          <a:spcPct val="0"/>
        </a:spcAft>
        <a:defRPr sz="4400">
          <a:solidFill>
            <a:schemeClr val="tx2"/>
          </a:solidFill>
          <a:latin typeface="Arial" pitchFamily="68" charset="0"/>
        </a:defRPr>
      </a:lvl7pPr>
      <a:lvl8pPr marL="1371600" algn="ctr" rtl="0" fontAlgn="base">
        <a:spcBef>
          <a:spcPct val="0"/>
        </a:spcBef>
        <a:spcAft>
          <a:spcPct val="0"/>
        </a:spcAft>
        <a:defRPr sz="4400">
          <a:solidFill>
            <a:schemeClr val="tx2"/>
          </a:solidFill>
          <a:latin typeface="Arial" pitchFamily="68" charset="0"/>
        </a:defRPr>
      </a:lvl8pPr>
      <a:lvl9pPr marL="1828800" algn="ctr" rtl="0" fontAlgn="base">
        <a:spcBef>
          <a:spcPct val="0"/>
        </a:spcBef>
        <a:spcAft>
          <a:spcPct val="0"/>
        </a:spcAft>
        <a:defRPr sz="4400">
          <a:solidFill>
            <a:schemeClr val="tx2"/>
          </a:solidFill>
          <a:latin typeface="Arial" pitchFamily="6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9" charset="-128"/>
          <a:cs typeface="ＭＳ Ｐゴシック" pitchFamily="1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edr1.educ.msu.edu/EnvironmentalLit/index.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85800" y="3276600"/>
            <a:ext cx="7772400" cy="1143000"/>
          </a:xfrm>
        </p:spPr>
        <p:txBody>
          <a:bodyPr>
            <a:normAutofit fontScale="90000"/>
          </a:bodyPr>
          <a:lstStyle/>
          <a:p>
            <a:pPr>
              <a:defRPr/>
            </a:pPr>
            <a:r>
              <a:rPr lang="en-US" sz="2800" b="1" dirty="0" smtClean="0"/>
              <a:t>Students’ inquiry and argumentation about carbon transforming processes</a:t>
            </a:r>
            <a:r>
              <a:rPr lang="en-US" sz="2800" dirty="0" smtClean="0"/>
              <a:t/>
            </a:r>
            <a:br>
              <a:rPr lang="en-US" sz="2800" dirty="0" smtClean="0"/>
            </a:br>
            <a:r>
              <a:rPr lang="en-US" sz="2800" dirty="0" smtClean="0"/>
              <a:t/>
            </a:r>
            <a:br>
              <a:rPr lang="en-US" sz="2800" dirty="0" smtClean="0"/>
            </a:br>
            <a:r>
              <a:rPr lang="en-US" sz="2800" dirty="0" smtClean="0"/>
              <a:t>Jenny </a:t>
            </a:r>
            <a:r>
              <a:rPr lang="en-US" sz="2800" dirty="0" err="1" smtClean="0"/>
              <a:t>Dauer</a:t>
            </a:r>
            <a:r>
              <a:rPr lang="en-US" sz="2800" dirty="0" smtClean="0"/>
              <a:t>, Hannah Miller, and Charles W. Anderson, Michigan State University</a:t>
            </a:r>
            <a:br>
              <a:rPr lang="en-US" sz="2800" dirty="0" smtClean="0"/>
            </a:br>
            <a:r>
              <a:rPr lang="en-US" sz="2800" dirty="0" smtClean="0"/>
              <a:t/>
            </a:r>
            <a:br>
              <a:rPr lang="en-US" sz="2800" dirty="0" smtClean="0"/>
            </a:br>
            <a:r>
              <a:rPr lang="en-US" sz="1800" dirty="0" smtClean="0"/>
              <a:t>Presented at </a:t>
            </a:r>
            <a:r>
              <a:rPr lang="en-US" sz="1800" dirty="0"/>
              <a:t>the Annual Meeting of the National Association for Research in Science Teaching</a:t>
            </a:r>
            <a:r>
              <a:rPr lang="en-US" sz="1800" dirty="0" smtClean="0"/>
              <a:t>, Rio Grande, Puerto Rico, April 6, 2012</a:t>
            </a:r>
            <a:br>
              <a:rPr lang="en-US" sz="1800" dirty="0" smtClean="0"/>
            </a:br>
            <a:r>
              <a:rPr lang="en-US" sz="3600" dirty="0" smtClean="0">
                <a:latin typeface="Arial" charset="0"/>
                <a:ea typeface="ＭＳ Ｐゴシック" charset="0"/>
                <a:cs typeface="ＭＳ Ｐゴシック" charset="0"/>
              </a:rPr>
              <a:t/>
            </a:r>
            <a:br>
              <a:rPr lang="en-US" sz="3600" dirty="0" smtClean="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Website</a:t>
            </a:r>
            <a:r>
              <a:rPr lang="en-US" sz="1800" dirty="0">
                <a:latin typeface="Arial" charset="0"/>
                <a:ea typeface="ＭＳ Ｐゴシック" charset="0"/>
                <a:cs typeface="ＭＳ Ｐゴシック" charset="0"/>
              </a:rPr>
              <a:t>: </a:t>
            </a:r>
            <a:r>
              <a:rPr lang="en-US" sz="1800" u="sng" dirty="0">
                <a:latin typeface="Arial" charset="0"/>
                <a:ea typeface="ＭＳ Ｐゴシック" charset="0"/>
                <a:cs typeface="ＭＳ Ｐゴシック" charset="0"/>
                <a:hlinkClick r:id="rId3"/>
              </a:rPr>
              <a:t>http://edr1.educ.msu.edu/EnvironmentalLit/index.htm</a:t>
            </a:r>
            <a:endParaRPr lang="en-US" sz="18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r>
              <a:rPr lang="en-US" dirty="0" smtClean="0"/>
              <a:t>Student response to Karen’s investigation</a:t>
            </a:r>
            <a:endParaRPr lang="en-US" dirty="0"/>
          </a:p>
        </p:txBody>
      </p:sp>
      <p:sp>
        <p:nvSpPr>
          <p:cNvPr id="3" name="Content Placeholder 2"/>
          <p:cNvSpPr>
            <a:spLocks noGrp="1"/>
          </p:cNvSpPr>
          <p:nvPr>
            <p:ph idx="1"/>
          </p:nvPr>
        </p:nvSpPr>
        <p:spPr>
          <a:xfrm>
            <a:off x="284163" y="1824906"/>
            <a:ext cx="8574087" cy="4818171"/>
          </a:xfrm>
        </p:spPr>
        <p:txBody>
          <a:bodyPr>
            <a:noAutofit/>
          </a:bodyPr>
          <a:lstStyle/>
          <a:p>
            <a:pPr marL="0" indent="0">
              <a:buNone/>
            </a:pPr>
            <a:r>
              <a:rPr lang="en-US" sz="2400" dirty="0" smtClean="0"/>
              <a:t>TEACHER</a:t>
            </a:r>
            <a:r>
              <a:rPr lang="en-US" sz="2400" dirty="0"/>
              <a:t>: Well, what's the evidence that proves to you that she's right that plants gain their weight from air? </a:t>
            </a:r>
            <a:r>
              <a:rPr lang="en-US" sz="2400" dirty="0" smtClean="0"/>
              <a:t/>
            </a:r>
            <a:br>
              <a:rPr lang="en-US" sz="2400" dirty="0" smtClean="0"/>
            </a:br>
            <a:r>
              <a:rPr lang="en-US" sz="2400" dirty="0" smtClean="0"/>
              <a:t>JESS</a:t>
            </a:r>
            <a:r>
              <a:rPr lang="en-US" sz="2400" dirty="0"/>
              <a:t>: </a:t>
            </a:r>
            <a:r>
              <a:rPr lang="en-US" sz="2400" b="1" dirty="0">
                <a:solidFill>
                  <a:srgbClr val="990000"/>
                </a:solidFill>
              </a:rPr>
              <a:t>The plant needs air to </a:t>
            </a:r>
            <a:r>
              <a:rPr lang="en-US" sz="2400" b="1" dirty="0" smtClean="0">
                <a:solidFill>
                  <a:srgbClr val="990000"/>
                </a:solidFill>
              </a:rPr>
              <a:t>grow.</a:t>
            </a:r>
            <a:br>
              <a:rPr lang="en-US" sz="2400" b="1" dirty="0" smtClean="0">
                <a:solidFill>
                  <a:srgbClr val="990000"/>
                </a:solidFill>
              </a:rPr>
            </a:br>
            <a:r>
              <a:rPr lang="en-US" sz="2400" dirty="0"/>
              <a:t>TEACHER: Well how much did the soil lose? Eighty and 78, right? So, how many grams did the soil lose?</a:t>
            </a:r>
            <a:br>
              <a:rPr lang="en-US" sz="2400" dirty="0"/>
            </a:br>
            <a:r>
              <a:rPr lang="en-US" sz="2400" dirty="0"/>
              <a:t>JESS</a:t>
            </a:r>
            <a:r>
              <a:rPr lang="en-US" sz="2400" b="1" dirty="0"/>
              <a:t>: </a:t>
            </a:r>
            <a:r>
              <a:rPr lang="en-US" sz="2400" b="1" dirty="0">
                <a:solidFill>
                  <a:srgbClr val="990000"/>
                </a:solidFill>
              </a:rPr>
              <a:t>Like 2.</a:t>
            </a:r>
            <a:br>
              <a:rPr lang="en-US" sz="2400" b="1" dirty="0">
                <a:solidFill>
                  <a:srgbClr val="990000"/>
                </a:solidFill>
              </a:rPr>
            </a:br>
            <a:r>
              <a:rPr lang="en-US" sz="2400" dirty="0"/>
              <a:t>TEACHER: And how many grams did the plant gain?</a:t>
            </a:r>
            <a:br>
              <a:rPr lang="en-US" sz="2400" dirty="0"/>
            </a:br>
            <a:r>
              <a:rPr lang="en-US" sz="2400" dirty="0"/>
              <a:t>JESS: </a:t>
            </a:r>
            <a:r>
              <a:rPr lang="en-US" sz="2400" b="1" dirty="0">
                <a:solidFill>
                  <a:srgbClr val="990000"/>
                </a:solidFill>
              </a:rPr>
              <a:t>Like a lot</a:t>
            </a:r>
            <a:r>
              <a:rPr lang="en-US" sz="2400" dirty="0">
                <a:solidFill>
                  <a:srgbClr val="990000"/>
                </a:solidFill>
              </a:rPr>
              <a:t>. </a:t>
            </a:r>
            <a:r>
              <a:rPr lang="en-US" sz="2400" dirty="0"/>
              <a:t/>
            </a:r>
            <a:br>
              <a:rPr lang="en-US" sz="2400" dirty="0"/>
            </a:br>
            <a:r>
              <a:rPr lang="en-US" sz="2400" dirty="0"/>
              <a:t>TEACHER: So, you think … what do you think? Do you think it came from the dirt?</a:t>
            </a:r>
            <a:br>
              <a:rPr lang="en-US" sz="2400" dirty="0"/>
            </a:br>
            <a:r>
              <a:rPr lang="en-US" sz="2400" dirty="0"/>
              <a:t>JESS: Yes, I do. I do because … I mean </a:t>
            </a:r>
            <a:r>
              <a:rPr lang="en-US" sz="2400" b="1" dirty="0">
                <a:solidFill>
                  <a:srgbClr val="990000"/>
                </a:solidFill>
              </a:rPr>
              <a:t>if the soil weighs like less now then I think the plant ate it all.</a:t>
            </a:r>
          </a:p>
          <a:p>
            <a:pPr marL="0" indent="0">
              <a:buNone/>
            </a:pPr>
            <a:endParaRPr lang="en-US" sz="2400" dirty="0">
              <a:solidFill>
                <a:srgbClr val="990000"/>
              </a:solidFill>
            </a:endParaRPr>
          </a:p>
        </p:txBody>
      </p:sp>
    </p:spTree>
    <p:extLst>
      <p:ext uri="{BB962C8B-B14F-4D97-AF65-F5344CB8AC3E}">
        <p14:creationId xmlns:p14="http://schemas.microsoft.com/office/powerpoint/2010/main" val="170260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Autofit/>
          </a:bodyPr>
          <a:lstStyle/>
          <a:p>
            <a:pPr lvl="0"/>
            <a:r>
              <a:rPr lang="en-US" sz="2800" dirty="0"/>
              <a:t>“How does Mike’s argument support his idea </a:t>
            </a:r>
            <a:r>
              <a:rPr lang="en-US" sz="2800" dirty="0" smtClean="0"/>
              <a:t>that a </a:t>
            </a:r>
            <a:r>
              <a:rPr lang="en-US" sz="2800" dirty="0"/>
              <a:t>plant gains weight from materials that came from the soil?”</a:t>
            </a:r>
          </a:p>
        </p:txBody>
      </p:sp>
      <p:pic>
        <p:nvPicPr>
          <p:cNvPr id="4" name="Picture 3"/>
          <p:cNvPicPr/>
          <p:nvPr/>
        </p:nvPicPr>
        <p:blipFill rotWithShape="1">
          <a:blip r:embed="rId3" cstate="print">
            <a:extLst>
              <a:ext uri="{28A0092B-C50C-407E-A947-70E740481C1C}">
                <a14:useLocalDpi xmlns:a14="http://schemas.microsoft.com/office/drawing/2010/main"/>
              </a:ext>
            </a:extLst>
          </a:blip>
          <a:srcRect/>
          <a:stretch/>
        </p:blipFill>
        <p:spPr bwMode="auto">
          <a:xfrm>
            <a:off x="4838700" y="2857500"/>
            <a:ext cx="1305560" cy="194500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8100" y="1943100"/>
            <a:ext cx="9067800" cy="2971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 Box 23"/>
          <p:cNvSpPr txBox="1"/>
          <p:nvPr/>
        </p:nvSpPr>
        <p:spPr>
          <a:xfrm>
            <a:off x="3352800" y="2976245"/>
            <a:ext cx="16129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spcBef>
                <a:spcPts val="600"/>
              </a:spcBef>
              <a:spcAft>
                <a:spcPts val="600"/>
              </a:spcAft>
            </a:pPr>
            <a:r>
              <a:rPr lang="en-US" sz="2000" dirty="0">
                <a:effectLst/>
                <a:ea typeface="Cambria"/>
                <a:cs typeface="Times New Roman"/>
              </a:rPr>
              <a:t>Plant = 50 g</a:t>
            </a:r>
          </a:p>
        </p:txBody>
      </p:sp>
      <p:pic>
        <p:nvPicPr>
          <p:cNvPr id="7" name="Picture 6"/>
          <p:cNvPicPr/>
          <p:nvPr/>
        </p:nvPicPr>
        <p:blipFill rotWithShape="1">
          <a:blip r:embed="rId4" cstate="print">
            <a:extLst>
              <a:ext uri="{28A0092B-C50C-407E-A947-70E740481C1C}">
                <a14:useLocalDpi xmlns:a14="http://schemas.microsoft.com/office/drawing/2010/main"/>
              </a:ext>
            </a:extLst>
          </a:blip>
          <a:srcRect/>
          <a:stretch/>
        </p:blipFill>
        <p:spPr bwMode="auto">
          <a:xfrm>
            <a:off x="7429500" y="2400300"/>
            <a:ext cx="1648460" cy="2514600"/>
          </a:xfrm>
          <a:prstGeom prst="rect">
            <a:avLst/>
          </a:prstGeom>
          <a:noFill/>
          <a:ln>
            <a:noFill/>
          </a:ln>
          <a:extLst>
            <a:ext uri="{53640926-AAD7-44d8-BBD7-CCE9431645EC}">
              <a14:shadowObscured xmlns:a14="http://schemas.microsoft.com/office/drawing/2010/main"/>
            </a:ext>
          </a:extLst>
        </p:spPr>
      </p:pic>
      <p:sp>
        <p:nvSpPr>
          <p:cNvPr id="8" name="Text Box 24"/>
          <p:cNvSpPr txBox="1"/>
          <p:nvPr/>
        </p:nvSpPr>
        <p:spPr>
          <a:xfrm>
            <a:off x="6362700" y="2976245"/>
            <a:ext cx="1585595"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spcBef>
                <a:spcPts val="600"/>
              </a:spcBef>
              <a:spcAft>
                <a:spcPts val="600"/>
              </a:spcAft>
            </a:pPr>
            <a:r>
              <a:rPr lang="en-US" sz="2000">
                <a:effectLst/>
                <a:ea typeface="Cambria"/>
                <a:cs typeface="Times New Roman"/>
              </a:rPr>
              <a:t>Plant = 65 g</a:t>
            </a:r>
          </a:p>
        </p:txBody>
      </p:sp>
      <p:sp>
        <p:nvSpPr>
          <p:cNvPr id="9" name="Text Box 30"/>
          <p:cNvSpPr txBox="1"/>
          <p:nvPr/>
        </p:nvSpPr>
        <p:spPr>
          <a:xfrm>
            <a:off x="3728720" y="2044701"/>
            <a:ext cx="221996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Plant grown </a:t>
            </a:r>
            <a:r>
              <a:rPr lang="en-US" sz="2000" b="1" dirty="0">
                <a:effectLst/>
                <a:ea typeface="Cambria"/>
                <a:cs typeface="Times New Roman"/>
              </a:rPr>
              <a:t>without</a:t>
            </a:r>
            <a:r>
              <a:rPr lang="en-US" sz="2000" dirty="0">
                <a:effectLst/>
                <a:ea typeface="Cambria"/>
                <a:cs typeface="Times New Roman"/>
              </a:rPr>
              <a:t> fertilizer</a:t>
            </a:r>
          </a:p>
        </p:txBody>
      </p:sp>
      <p:sp>
        <p:nvSpPr>
          <p:cNvPr id="10" name="Text Box 31"/>
          <p:cNvSpPr txBox="1"/>
          <p:nvPr/>
        </p:nvSpPr>
        <p:spPr>
          <a:xfrm>
            <a:off x="6390922" y="2047029"/>
            <a:ext cx="1931811"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Plant grown </a:t>
            </a:r>
            <a:r>
              <a:rPr lang="en-US" sz="2000" b="1" dirty="0">
                <a:effectLst/>
                <a:ea typeface="Cambria"/>
                <a:cs typeface="Times New Roman"/>
              </a:rPr>
              <a:t>with </a:t>
            </a:r>
            <a:r>
              <a:rPr lang="en-US" sz="2000" dirty="0">
                <a:effectLst/>
                <a:ea typeface="Cambria"/>
                <a:cs typeface="Times New Roman"/>
              </a:rPr>
              <a:t>fertilizer</a:t>
            </a:r>
          </a:p>
        </p:txBody>
      </p:sp>
      <p:pic>
        <p:nvPicPr>
          <p:cNvPr id="11" name="Picture 10"/>
          <p:cNvPicPr/>
          <p:nvPr/>
        </p:nvPicPr>
        <p:blipFill>
          <a:blip r:embed="rId5" cstate="print">
            <a:extLst>
              <a:ext uri="{28A0092B-C50C-407E-A947-70E740481C1C}">
                <a14:useLocalDpi xmlns:a14="http://schemas.microsoft.com/office/drawing/2010/main"/>
              </a:ext>
            </a:extLst>
          </a:blip>
          <a:srcRect/>
          <a:stretch>
            <a:fillRect/>
          </a:stretch>
        </p:blipFill>
        <p:spPr bwMode="auto">
          <a:xfrm>
            <a:off x="6834011" y="3761528"/>
            <a:ext cx="480695" cy="685800"/>
          </a:xfrm>
          <a:prstGeom prst="rect">
            <a:avLst/>
          </a:prstGeom>
          <a:noFill/>
          <a:ln>
            <a:noFill/>
          </a:ln>
        </p:spPr>
      </p:pic>
      <p:pic>
        <p:nvPicPr>
          <p:cNvPr id="12" name="Picture 1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09700" y="3543300"/>
            <a:ext cx="1220470" cy="1143635"/>
          </a:xfrm>
          <a:prstGeom prst="rect">
            <a:avLst/>
          </a:prstGeom>
          <a:noFill/>
          <a:ln>
            <a:noFill/>
          </a:ln>
        </p:spPr>
      </p:pic>
      <p:sp>
        <p:nvSpPr>
          <p:cNvPr id="13" name="Text Box 65"/>
          <p:cNvSpPr txBox="1"/>
          <p:nvPr/>
        </p:nvSpPr>
        <p:spPr>
          <a:xfrm>
            <a:off x="155222" y="3771900"/>
            <a:ext cx="1254478"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74320">
              <a:spcBef>
                <a:spcPts val="600"/>
              </a:spcBef>
              <a:spcAft>
                <a:spcPts val="600"/>
              </a:spcAft>
            </a:pPr>
            <a:r>
              <a:rPr lang="en-US" sz="2400" dirty="0">
                <a:effectLst/>
                <a:ea typeface="Cambria"/>
                <a:cs typeface="Times New Roman"/>
              </a:rPr>
              <a:t>Mike</a:t>
            </a:r>
          </a:p>
        </p:txBody>
      </p:sp>
      <p:sp>
        <p:nvSpPr>
          <p:cNvPr id="14" name="Oval Callout 13"/>
          <p:cNvSpPr/>
          <p:nvPr/>
        </p:nvSpPr>
        <p:spPr>
          <a:xfrm>
            <a:off x="284163" y="1943100"/>
            <a:ext cx="2806169" cy="1490345"/>
          </a:xfrm>
          <a:prstGeom prst="wedgeEllipseCallout">
            <a:avLst>
              <a:gd name="adj1" fmla="val 16868"/>
              <a:gd name="adj2" fmla="val 58383"/>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square">
            <a:noAutofit/>
          </a:bodyPr>
          <a:lstStyle/>
          <a:p>
            <a:pPr marL="0" marR="0" indent="0">
              <a:spcBef>
                <a:spcPts val="600"/>
              </a:spcBef>
              <a:spcAft>
                <a:spcPts val="600"/>
              </a:spcAft>
            </a:pPr>
            <a:r>
              <a:rPr lang="en-US" dirty="0">
                <a:solidFill>
                  <a:srgbClr val="000000"/>
                </a:solidFill>
                <a:effectLst/>
                <a:ea typeface="Cambria"/>
                <a:cs typeface="Times New Roman"/>
              </a:rPr>
              <a:t>Plants have roots to take up nutrients from the soil to grow.</a:t>
            </a:r>
            <a:endParaRPr lang="en-US" dirty="0">
              <a:effectLst/>
              <a:ea typeface="Cambria"/>
              <a:cs typeface="Times New Roman"/>
            </a:endParaRPr>
          </a:p>
        </p:txBody>
      </p:sp>
      <p:sp>
        <p:nvSpPr>
          <p:cNvPr id="15" name="Text Box 39"/>
          <p:cNvSpPr txBox="1">
            <a:spLocks/>
          </p:cNvSpPr>
          <p:nvPr/>
        </p:nvSpPr>
        <p:spPr>
          <a:xfrm>
            <a:off x="6067777" y="4404995"/>
            <a:ext cx="2161823"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74320">
              <a:spcBef>
                <a:spcPts val="600"/>
              </a:spcBef>
              <a:spcAft>
                <a:spcPts val="600"/>
              </a:spcAft>
            </a:pPr>
            <a:r>
              <a:rPr lang="en-US" sz="2000" dirty="0">
                <a:effectLst/>
                <a:ea typeface="Cambria"/>
                <a:cs typeface="Times New Roman"/>
              </a:rPr>
              <a:t>Fertilizer = 3 g</a:t>
            </a:r>
          </a:p>
        </p:txBody>
      </p:sp>
      <p:cxnSp>
        <p:nvCxnSpPr>
          <p:cNvPr id="16" name="Straight Connector 15"/>
          <p:cNvCxnSpPr/>
          <p:nvPr/>
        </p:nvCxnSpPr>
        <p:spPr>
          <a:xfrm>
            <a:off x="8625840" y="76879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1597640" y="76879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778240" y="78403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1750040" y="78403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930640" y="79927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902440" y="79927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330219" y="1943100"/>
            <a:ext cx="0" cy="297180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373983" y="1918617"/>
            <a:ext cx="0" cy="297180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6118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r>
              <a:rPr lang="en-US" dirty="0" smtClean="0"/>
              <a:t>Student response to Mike’s experiment</a:t>
            </a:r>
            <a:endParaRPr lang="en-US" dirty="0"/>
          </a:p>
        </p:txBody>
      </p:sp>
      <p:sp>
        <p:nvSpPr>
          <p:cNvPr id="3" name="Content Placeholder 2"/>
          <p:cNvSpPr>
            <a:spLocks noGrp="1"/>
          </p:cNvSpPr>
          <p:nvPr>
            <p:ph idx="1"/>
          </p:nvPr>
        </p:nvSpPr>
        <p:spPr>
          <a:xfrm>
            <a:off x="284163" y="1817076"/>
            <a:ext cx="8723068" cy="4708773"/>
          </a:xfrm>
        </p:spPr>
        <p:txBody>
          <a:bodyPr>
            <a:noAutofit/>
          </a:bodyPr>
          <a:lstStyle/>
          <a:p>
            <a:pPr marL="0" indent="0">
              <a:buNone/>
            </a:pPr>
            <a:r>
              <a:rPr lang="en-US" sz="2600" dirty="0"/>
              <a:t>TEACHER: </a:t>
            </a:r>
            <a:r>
              <a:rPr lang="en-US" sz="2600" dirty="0" smtClean="0"/>
              <a:t>Can </a:t>
            </a:r>
            <a:r>
              <a:rPr lang="en-US" sz="2600" dirty="0"/>
              <a:t>you explain what Mike’s argument was</a:t>
            </a:r>
            <a:r>
              <a:rPr lang="en-US" sz="2600" dirty="0" smtClean="0"/>
              <a:t>?</a:t>
            </a:r>
            <a:br>
              <a:rPr lang="en-US" sz="2600" dirty="0" smtClean="0"/>
            </a:br>
            <a:r>
              <a:rPr lang="en-US" sz="2600" dirty="0" smtClean="0"/>
              <a:t>MABEL: </a:t>
            </a:r>
            <a:r>
              <a:rPr lang="en-US" sz="2600" dirty="0"/>
              <a:t>His argument was that </a:t>
            </a:r>
            <a:r>
              <a:rPr lang="en-US" sz="2600" b="1" dirty="0">
                <a:solidFill>
                  <a:srgbClr val="990000"/>
                </a:solidFill>
              </a:rPr>
              <a:t>the plant was growing better with the fertilizer</a:t>
            </a:r>
            <a:r>
              <a:rPr lang="en-US" sz="2600" b="1" dirty="0"/>
              <a:t> </a:t>
            </a:r>
            <a:r>
              <a:rPr lang="en-US" sz="2600" dirty="0"/>
              <a:t>because it is—it has nutrients in it and it helps the roots grow and it takes the nutrients up through the roots and puts it towards the trunk of the </a:t>
            </a:r>
            <a:r>
              <a:rPr lang="en-US" sz="2600" dirty="0" smtClean="0"/>
              <a:t>tree.</a:t>
            </a:r>
            <a:br>
              <a:rPr lang="en-US" sz="2600" dirty="0" smtClean="0"/>
            </a:br>
            <a:r>
              <a:rPr lang="en-US" sz="2600" dirty="0" smtClean="0"/>
              <a:t>TEACHER</a:t>
            </a:r>
            <a:r>
              <a:rPr lang="en-US" sz="2600" dirty="0"/>
              <a:t>: Okay. So, how does—how is Mike’s argument supported by this evidence</a:t>
            </a:r>
            <a:r>
              <a:rPr lang="en-US" sz="2600" dirty="0" smtClean="0"/>
              <a:t>?</a:t>
            </a:r>
            <a:br>
              <a:rPr lang="en-US" sz="2600" dirty="0" smtClean="0"/>
            </a:br>
            <a:r>
              <a:rPr lang="en-US" sz="2600" dirty="0" smtClean="0"/>
              <a:t>MABEL: </a:t>
            </a:r>
            <a:r>
              <a:rPr lang="en-US" sz="2600" b="1" dirty="0">
                <a:solidFill>
                  <a:srgbClr val="990000"/>
                </a:solidFill>
              </a:rPr>
              <a:t>It’s supported by the weight. He weighed it, one without fertilizer, and then, he added three grams of fertilizer and weighed it after the same amount of time and it grew </a:t>
            </a:r>
            <a:r>
              <a:rPr lang="en-US" sz="2600" b="1" dirty="0" smtClean="0">
                <a:solidFill>
                  <a:srgbClr val="990000"/>
                </a:solidFill>
              </a:rPr>
              <a:t>more.</a:t>
            </a:r>
            <a:endParaRPr lang="en-US" sz="2600" dirty="0">
              <a:solidFill>
                <a:schemeClr val="tx1"/>
              </a:solidFill>
            </a:endParaRPr>
          </a:p>
        </p:txBody>
      </p:sp>
    </p:spTree>
    <p:extLst>
      <p:ext uri="{BB962C8B-B14F-4D97-AF65-F5344CB8AC3E}">
        <p14:creationId xmlns:p14="http://schemas.microsoft.com/office/powerpoint/2010/main" val="16134567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066800"/>
          </a:xfrm>
        </p:spPr>
        <p:txBody>
          <a:bodyPr/>
          <a:lstStyle/>
          <a:p>
            <a:r>
              <a:rPr lang="en-US" dirty="0" smtClean="0"/>
              <a:t>What Are Jess and Mabel Doing? </a:t>
            </a:r>
            <a:endParaRPr lang="en-US" dirty="0"/>
          </a:p>
        </p:txBody>
      </p:sp>
      <p:sp>
        <p:nvSpPr>
          <p:cNvPr id="3" name="Content Placeholder 2"/>
          <p:cNvSpPr>
            <a:spLocks noGrp="1"/>
          </p:cNvSpPr>
          <p:nvPr>
            <p:ph idx="1"/>
          </p:nvPr>
        </p:nvSpPr>
        <p:spPr/>
        <p:txBody>
          <a:bodyPr/>
          <a:lstStyle/>
          <a:p>
            <a:r>
              <a:rPr lang="en-US" dirty="0" smtClean="0"/>
              <a:t>Daniel </a:t>
            </a:r>
            <a:r>
              <a:rPr lang="en-US" dirty="0" err="1" smtClean="0"/>
              <a:t>Kahneman</a:t>
            </a:r>
            <a:r>
              <a:rPr lang="en-US" dirty="0" smtClean="0"/>
              <a:t>: When we are confronted with a question we can’t answer, we subconsciously substitute an easier question.</a:t>
            </a:r>
          </a:p>
          <a:p>
            <a:r>
              <a:rPr lang="en-US" dirty="0" smtClean="0"/>
              <a:t>Jess and Mabel have altered Karen and Mike’s claims, and therefore their supporting evidence and reasoning.</a:t>
            </a:r>
            <a:endParaRPr lang="en-US" dirty="0"/>
          </a:p>
        </p:txBody>
      </p:sp>
    </p:spTree>
    <p:extLst>
      <p:ext uri="{BB962C8B-B14F-4D97-AF65-F5344CB8AC3E}">
        <p14:creationId xmlns:p14="http://schemas.microsoft.com/office/powerpoint/2010/main" val="16864038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dirty="0" smtClean="0"/>
              <a:t>Patterns in Student Arguments: Scientific Arguments</a:t>
            </a:r>
            <a:endParaRPr lang="en-US" dirty="0"/>
          </a:p>
        </p:txBody>
      </p:sp>
      <p:sp>
        <p:nvSpPr>
          <p:cNvPr id="3" name="Content Placeholder 2"/>
          <p:cNvSpPr>
            <a:spLocks noGrp="1"/>
          </p:cNvSpPr>
          <p:nvPr>
            <p:ph idx="1"/>
          </p:nvPr>
        </p:nvSpPr>
        <p:spPr/>
        <p:txBody>
          <a:bodyPr>
            <a:normAutofit/>
          </a:bodyPr>
          <a:lstStyle/>
          <a:p>
            <a:r>
              <a:rPr lang="en-US" b="1" dirty="0" smtClean="0"/>
              <a:t>Claims</a:t>
            </a:r>
            <a:r>
              <a:rPr lang="en-US" dirty="0" smtClean="0"/>
              <a:t> are about tracing matter from environment to plant.</a:t>
            </a:r>
          </a:p>
          <a:p>
            <a:r>
              <a:rPr lang="en-US" dirty="0" smtClean="0"/>
              <a:t>Conservation of mass is an important constraint.</a:t>
            </a:r>
          </a:p>
          <a:p>
            <a:r>
              <a:rPr lang="en-US" dirty="0" smtClean="0"/>
              <a:t>Both arguments show flawed </a:t>
            </a:r>
            <a:r>
              <a:rPr lang="en-US" b="1" dirty="0" smtClean="0"/>
              <a:t>reasoning</a:t>
            </a:r>
            <a:r>
              <a:rPr lang="en-US" dirty="0" smtClean="0"/>
              <a:t>:</a:t>
            </a:r>
          </a:p>
          <a:p>
            <a:pPr lvl="1"/>
            <a:r>
              <a:rPr lang="en-US" dirty="0" smtClean="0"/>
              <a:t>Karen: </a:t>
            </a:r>
            <a:r>
              <a:rPr lang="en-US" b="1" dirty="0" smtClean="0"/>
              <a:t>Evidence</a:t>
            </a:r>
            <a:r>
              <a:rPr lang="en-US" dirty="0" smtClean="0"/>
              <a:t> shows mass doesn’t come from soil, but not that it does come from air</a:t>
            </a:r>
          </a:p>
          <a:p>
            <a:pPr lvl="1"/>
            <a:r>
              <a:rPr lang="en-US" dirty="0" smtClean="0"/>
              <a:t>Mike: </a:t>
            </a:r>
            <a:r>
              <a:rPr lang="en-US" b="1" dirty="0" smtClean="0"/>
              <a:t>Evidence </a:t>
            </a:r>
            <a:r>
              <a:rPr lang="en-US" dirty="0" smtClean="0"/>
              <a:t>actually contradicts claim</a:t>
            </a:r>
            <a:endParaRPr lang="en-US" dirty="0"/>
          </a:p>
        </p:txBody>
      </p:sp>
    </p:spTree>
    <p:extLst>
      <p:ext uri="{BB962C8B-B14F-4D97-AF65-F5344CB8AC3E}">
        <p14:creationId xmlns:p14="http://schemas.microsoft.com/office/powerpoint/2010/main" val="22515342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dirty="0" smtClean="0"/>
              <a:t>Patterns in Student Arguments: Naïve Inquiry (e.g., Jess)</a:t>
            </a:r>
            <a:endParaRPr lang="en-US" dirty="0"/>
          </a:p>
        </p:txBody>
      </p:sp>
      <p:sp>
        <p:nvSpPr>
          <p:cNvPr id="3" name="Content Placeholder 2"/>
          <p:cNvSpPr>
            <a:spLocks noGrp="1"/>
          </p:cNvSpPr>
          <p:nvPr>
            <p:ph idx="1"/>
          </p:nvPr>
        </p:nvSpPr>
        <p:spPr/>
        <p:txBody>
          <a:bodyPr>
            <a:normAutofit/>
          </a:bodyPr>
          <a:lstStyle/>
          <a:p>
            <a:r>
              <a:rPr lang="en-US" b="1" dirty="0" smtClean="0"/>
              <a:t>Claims</a:t>
            </a:r>
            <a:r>
              <a:rPr lang="en-US" dirty="0" smtClean="0"/>
              <a:t> are about what plants need to grow.</a:t>
            </a:r>
          </a:p>
          <a:p>
            <a:r>
              <a:rPr lang="en-US" dirty="0" smtClean="0"/>
              <a:t>Both Karen and Mike could be right.</a:t>
            </a:r>
          </a:p>
          <a:p>
            <a:r>
              <a:rPr lang="en-US" b="1" dirty="0" smtClean="0"/>
              <a:t>Evidence </a:t>
            </a:r>
            <a:r>
              <a:rPr lang="en-US" dirty="0" smtClean="0"/>
              <a:t>includes both what Karen and Mike said and personal experience</a:t>
            </a:r>
            <a:endParaRPr lang="en-US" b="1" dirty="0" smtClean="0"/>
          </a:p>
        </p:txBody>
      </p:sp>
    </p:spTree>
    <p:extLst>
      <p:ext uri="{BB962C8B-B14F-4D97-AF65-F5344CB8AC3E}">
        <p14:creationId xmlns:p14="http://schemas.microsoft.com/office/powerpoint/2010/main" val="38078557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dirty="0" smtClean="0"/>
              <a:t>Patterns in Student Arguments: Naïve Engineering (e.g., Mabel)</a:t>
            </a:r>
            <a:endParaRPr lang="en-US" dirty="0"/>
          </a:p>
        </p:txBody>
      </p:sp>
      <p:sp>
        <p:nvSpPr>
          <p:cNvPr id="3" name="Content Placeholder 2"/>
          <p:cNvSpPr>
            <a:spLocks noGrp="1"/>
          </p:cNvSpPr>
          <p:nvPr>
            <p:ph idx="1"/>
          </p:nvPr>
        </p:nvSpPr>
        <p:spPr/>
        <p:txBody>
          <a:bodyPr>
            <a:normAutofit/>
          </a:bodyPr>
          <a:lstStyle/>
          <a:p>
            <a:r>
              <a:rPr lang="en-US" b="1" dirty="0" smtClean="0"/>
              <a:t>Claims</a:t>
            </a:r>
            <a:r>
              <a:rPr lang="en-US" dirty="0" smtClean="0"/>
              <a:t> are about the best way to get a plant to grow.</a:t>
            </a:r>
          </a:p>
          <a:p>
            <a:r>
              <a:rPr lang="en-US" b="1" dirty="0" smtClean="0"/>
              <a:t>Evidence </a:t>
            </a:r>
            <a:r>
              <a:rPr lang="en-US" dirty="0" smtClean="0"/>
              <a:t>shows that Mike had the better experiment</a:t>
            </a:r>
          </a:p>
          <a:p>
            <a:pPr lvl="1"/>
            <a:r>
              <a:rPr lang="en-US" dirty="0" smtClean="0"/>
              <a:t>Karen didn’t even try to change the air, so she didn’t show anything about the effects of air on plant growth</a:t>
            </a:r>
          </a:p>
          <a:p>
            <a:pPr lvl="1"/>
            <a:r>
              <a:rPr lang="en-US" dirty="0" smtClean="0"/>
              <a:t>Mike showed that soil nutrients make plants grow better</a:t>
            </a:r>
          </a:p>
        </p:txBody>
      </p:sp>
    </p:spTree>
    <p:extLst>
      <p:ext uri="{BB962C8B-B14F-4D97-AF65-F5344CB8AC3E}">
        <p14:creationId xmlns:p14="http://schemas.microsoft.com/office/powerpoint/2010/main" val="35350303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dirty="0" smtClean="0"/>
              <a:t>Patterns in Student Arguments: School Science Inquiry</a:t>
            </a:r>
            <a:endParaRPr lang="en-US" dirty="0"/>
          </a:p>
        </p:txBody>
      </p:sp>
      <p:sp>
        <p:nvSpPr>
          <p:cNvPr id="3" name="Content Placeholder 2"/>
          <p:cNvSpPr>
            <a:spLocks noGrp="1"/>
          </p:cNvSpPr>
          <p:nvPr>
            <p:ph idx="1"/>
          </p:nvPr>
        </p:nvSpPr>
        <p:spPr/>
        <p:txBody>
          <a:bodyPr>
            <a:normAutofit lnSpcReduction="10000"/>
          </a:bodyPr>
          <a:lstStyle/>
          <a:p>
            <a:r>
              <a:rPr lang="en-US" b="1" dirty="0" smtClean="0"/>
              <a:t>Claims</a:t>
            </a:r>
            <a:r>
              <a:rPr lang="en-US" dirty="0" smtClean="0"/>
              <a:t> are the right answer (usually Mike)</a:t>
            </a:r>
          </a:p>
          <a:p>
            <a:r>
              <a:rPr lang="en-US" b="1" dirty="0" smtClean="0"/>
              <a:t>Evidence:</a:t>
            </a:r>
            <a:r>
              <a:rPr lang="en-US" dirty="0" smtClean="0"/>
              <a:t> </a:t>
            </a:r>
            <a:r>
              <a:rPr lang="en-US" dirty="0" smtClean="0"/>
              <a:t>the right </a:t>
            </a:r>
            <a:r>
              <a:rPr lang="en-US" dirty="0" smtClean="0"/>
              <a:t>answer comes </a:t>
            </a:r>
            <a:r>
              <a:rPr lang="en-US" dirty="0" smtClean="0"/>
              <a:t>from an authoritative source</a:t>
            </a:r>
          </a:p>
          <a:p>
            <a:r>
              <a:rPr lang="en-US" dirty="0" smtClean="0"/>
              <a:t>Critique of Karen’s and Mike’s arguments focuses on procedural concerns peripherally connected with Karen’s and Mike’s </a:t>
            </a:r>
            <a:r>
              <a:rPr lang="en-US" b="1" dirty="0" smtClean="0"/>
              <a:t>reasoning: </a:t>
            </a:r>
            <a:r>
              <a:rPr lang="en-US" dirty="0" smtClean="0"/>
              <a:t>How many pots, measured how often, controlling variables, etc.  </a:t>
            </a:r>
          </a:p>
        </p:txBody>
      </p:sp>
    </p:spTree>
    <p:extLst>
      <p:ext uri="{BB962C8B-B14F-4D97-AF65-F5344CB8AC3E}">
        <p14:creationId xmlns:p14="http://schemas.microsoft.com/office/powerpoint/2010/main" val="22114430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41"/>
            <a:ext cx="8229600" cy="1066800"/>
          </a:xfrm>
        </p:spPr>
        <p:txBody>
          <a:bodyPr/>
          <a:lstStyle/>
          <a:p>
            <a:r>
              <a:rPr lang="en-US" dirty="0" smtClean="0"/>
              <a:t>Two Types of Arguments from Evidence</a:t>
            </a: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74561" y="1990635"/>
            <a:ext cx="7376758" cy="4486365"/>
          </a:xfrm>
          <a:prstGeom prst="rect">
            <a:avLst/>
          </a:prstGeom>
        </p:spPr>
      </p:pic>
      <p:sp>
        <p:nvSpPr>
          <p:cNvPr id="10" name="Rectangle 9"/>
          <p:cNvSpPr/>
          <p:nvPr/>
        </p:nvSpPr>
        <p:spPr>
          <a:xfrm>
            <a:off x="1724224" y="3479413"/>
            <a:ext cx="1957664" cy="14856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724224" y="1990635"/>
            <a:ext cx="1957664" cy="14856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117406" y="1865303"/>
            <a:ext cx="1957664" cy="25196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38200" y="2743200"/>
            <a:ext cx="3827189" cy="1015663"/>
          </a:xfrm>
          <a:prstGeom prst="rect">
            <a:avLst/>
          </a:prstGeom>
          <a:noFill/>
        </p:spPr>
        <p:txBody>
          <a:bodyPr wrap="none" rtlCol="0">
            <a:spAutoFit/>
          </a:bodyPr>
          <a:lstStyle/>
          <a:p>
            <a:r>
              <a:rPr lang="en-US" sz="2400" b="1" dirty="0" smtClean="0"/>
              <a:t>Model-based arguments:</a:t>
            </a:r>
            <a:r>
              <a:rPr lang="en-US" dirty="0" smtClean="0"/>
              <a:t/>
            </a:r>
            <a:br>
              <a:rPr lang="en-US" dirty="0" smtClean="0"/>
            </a:br>
            <a:r>
              <a:rPr lang="en-US" dirty="0" smtClean="0"/>
              <a:t>Using models to</a:t>
            </a:r>
            <a:br>
              <a:rPr lang="en-US" dirty="0" smtClean="0"/>
            </a:br>
            <a:r>
              <a:rPr lang="en-US" dirty="0" smtClean="0"/>
              <a:t>explain patterns</a:t>
            </a:r>
            <a:endParaRPr lang="en-US" dirty="0"/>
          </a:p>
        </p:txBody>
      </p:sp>
      <p:sp>
        <p:nvSpPr>
          <p:cNvPr id="15" name="TextBox 14"/>
          <p:cNvSpPr txBox="1"/>
          <p:nvPr/>
        </p:nvSpPr>
        <p:spPr>
          <a:xfrm>
            <a:off x="27265" y="4191000"/>
            <a:ext cx="4011335" cy="1015663"/>
          </a:xfrm>
          <a:prstGeom prst="rect">
            <a:avLst/>
          </a:prstGeom>
          <a:noFill/>
        </p:spPr>
        <p:txBody>
          <a:bodyPr wrap="none" rtlCol="0">
            <a:spAutoFit/>
          </a:bodyPr>
          <a:lstStyle/>
          <a:p>
            <a:r>
              <a:rPr lang="en-US" sz="2400" b="1" dirty="0" smtClean="0"/>
              <a:t>Pattern-based arguments:</a:t>
            </a:r>
            <a:br>
              <a:rPr lang="en-US" sz="2400" b="1" dirty="0" smtClean="0"/>
            </a:br>
            <a:r>
              <a:rPr lang="en-US" dirty="0" smtClean="0"/>
              <a:t>Connecting observations</a:t>
            </a:r>
            <a:br>
              <a:rPr lang="en-US" dirty="0" smtClean="0"/>
            </a:br>
            <a:r>
              <a:rPr lang="en-US" dirty="0" smtClean="0"/>
              <a:t>with patterns</a:t>
            </a:r>
            <a:endParaRPr lang="en-US" dirty="0"/>
          </a:p>
        </p:txBody>
      </p:sp>
      <p:sp>
        <p:nvSpPr>
          <p:cNvPr id="16" name="Rounded Rectangle 15"/>
          <p:cNvSpPr/>
          <p:nvPr/>
        </p:nvSpPr>
        <p:spPr>
          <a:xfrm>
            <a:off x="0" y="4191000"/>
            <a:ext cx="4038600" cy="1066800"/>
          </a:xfrm>
          <a:prstGeom prst="round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6957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Pattern-based Arguments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i="1" dirty="0"/>
              <a:t>Who are you going to believe, </a:t>
            </a:r>
            <a:r>
              <a:rPr lang="en-US" dirty="0"/>
              <a:t>me or your own eyes? Chico Marx in </a:t>
            </a:r>
            <a:r>
              <a:rPr lang="en-US" i="1" dirty="0"/>
              <a:t>Duck Soup.</a:t>
            </a:r>
            <a:r>
              <a:rPr lang="en-US" dirty="0"/>
              <a:t> </a:t>
            </a:r>
            <a:endParaRPr lang="en-US" dirty="0" smtClean="0"/>
          </a:p>
          <a:p>
            <a:pPr lvl="0"/>
            <a:r>
              <a:rPr lang="en-US" i="1" dirty="0"/>
              <a:t>Scientific inquiry: </a:t>
            </a:r>
            <a:r>
              <a:rPr lang="en-US" dirty="0" smtClean="0"/>
              <a:t>Believe data to the limits of accuracy and precision.  Your own eyes may not be accurate or precise.  </a:t>
            </a:r>
            <a:endParaRPr lang="en-US" dirty="0"/>
          </a:p>
          <a:p>
            <a:pPr lvl="0"/>
            <a:r>
              <a:rPr lang="en-US" i="1" dirty="0"/>
              <a:t>Naïve </a:t>
            </a:r>
            <a:r>
              <a:rPr lang="en-US" i="1" dirty="0" smtClean="0"/>
              <a:t>inquiry: </a:t>
            </a:r>
            <a:r>
              <a:rPr lang="en-US" dirty="0" smtClean="0"/>
              <a:t>Believe your own eyes; data may not add much to the totality of your experience. </a:t>
            </a:r>
            <a:endParaRPr lang="en-US" i="1" dirty="0" smtClean="0"/>
          </a:p>
          <a:p>
            <a:pPr lvl="0"/>
            <a:r>
              <a:rPr lang="en-US" i="1" dirty="0" smtClean="0"/>
              <a:t>Naïve engineering</a:t>
            </a:r>
            <a:r>
              <a:rPr lang="en-US" i="1" dirty="0"/>
              <a:t>:</a:t>
            </a:r>
            <a:r>
              <a:rPr lang="en-US" dirty="0"/>
              <a:t> </a:t>
            </a:r>
            <a:r>
              <a:rPr lang="en-US" dirty="0" smtClean="0"/>
              <a:t>Your own eyes will tell you the winner.</a:t>
            </a:r>
            <a:endParaRPr lang="en-US" dirty="0"/>
          </a:p>
          <a:p>
            <a:pPr lvl="0"/>
            <a:r>
              <a:rPr lang="en-US" i="1" dirty="0"/>
              <a:t>School science:</a:t>
            </a:r>
            <a:r>
              <a:rPr lang="en-US" dirty="0"/>
              <a:t> </a:t>
            </a:r>
            <a:r>
              <a:rPr lang="en-US" dirty="0" smtClean="0"/>
              <a:t>If your own eyes see an incorrect result, you did it wrong.</a:t>
            </a:r>
            <a:endParaRPr lang="en-US" dirty="0"/>
          </a:p>
        </p:txBody>
      </p:sp>
    </p:spTree>
    <p:extLst>
      <p:ext uri="{BB962C8B-B14F-4D97-AF65-F5344CB8AC3E}">
        <p14:creationId xmlns:p14="http://schemas.microsoft.com/office/powerpoint/2010/main" val="36635157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28600"/>
            <a:ext cx="8229600" cy="687388"/>
          </a:xfrm>
        </p:spPr>
        <p:txBody>
          <a:bodyPr>
            <a:normAutofit fontScale="90000"/>
          </a:bodyPr>
          <a:lstStyle/>
          <a:p>
            <a:pPr eaLnBrk="1" hangingPunct="1">
              <a:defRPr/>
            </a:pPr>
            <a:r>
              <a:rPr lang="en-US" sz="4000">
                <a:solidFill>
                  <a:schemeClr val="tx1"/>
                </a:solidFill>
                <a:latin typeface="Arial" charset="0"/>
                <a:ea typeface="ＭＳ Ｐゴシック" charset="0"/>
                <a:cs typeface="ＭＳ Ｐゴシック" charset="0"/>
              </a:rPr>
              <a:t>Definitions</a:t>
            </a:r>
            <a:endParaRPr lang="en-US" sz="5200">
              <a:solidFill>
                <a:schemeClr val="tx1"/>
              </a:solidFill>
              <a:latin typeface="Arial" charset="0"/>
              <a:ea typeface="ＭＳ Ｐゴシック" charset="0"/>
              <a:cs typeface="ＭＳ Ｐゴシック" charset="0"/>
            </a:endParaRPr>
          </a:p>
        </p:txBody>
      </p:sp>
      <p:sp>
        <p:nvSpPr>
          <p:cNvPr id="25602" name="Rectangle 3"/>
          <p:cNvSpPr>
            <a:spLocks noGrp="1" noChangeArrowheads="1"/>
          </p:cNvSpPr>
          <p:nvPr>
            <p:ph type="body" idx="1"/>
          </p:nvPr>
        </p:nvSpPr>
        <p:spPr>
          <a:xfrm>
            <a:off x="503238" y="1820863"/>
            <a:ext cx="8229600" cy="4525962"/>
          </a:xfrm>
        </p:spPr>
        <p:txBody>
          <a:bodyPr/>
          <a:lstStyle/>
          <a:p>
            <a:pPr eaLnBrk="1" hangingPunct="1">
              <a:spcAft>
                <a:spcPts val="400"/>
              </a:spcAft>
            </a:pPr>
            <a:r>
              <a:rPr lang="en-US" i="1">
                <a:latin typeface="Arial" charset="0"/>
                <a:ea typeface="ＭＳ Ｐゴシック" charset="0"/>
                <a:cs typeface="ＭＳ Ｐゴシック" charset="0"/>
              </a:rPr>
              <a:t>Environmental science literacy</a:t>
            </a:r>
            <a:r>
              <a:rPr lang="en-US">
                <a:latin typeface="Arial" charset="0"/>
                <a:ea typeface="ＭＳ Ｐゴシック" charset="0"/>
                <a:cs typeface="ＭＳ Ｐゴシック" charset="0"/>
              </a:rPr>
              <a:t> is the capacity to understand and participate in evidence-based discussions of socio-ecological systems.</a:t>
            </a:r>
          </a:p>
          <a:p>
            <a:pPr eaLnBrk="1" hangingPunct="1">
              <a:spcAft>
                <a:spcPts val="400"/>
              </a:spcAft>
            </a:pPr>
            <a:r>
              <a:rPr lang="en-US" i="1">
                <a:latin typeface="Arial" charset="0"/>
                <a:ea typeface="ＭＳ Ｐゴシック" charset="0"/>
                <a:cs typeface="ＭＳ Ｐゴシック" charset="0"/>
              </a:rPr>
              <a:t>Learning progressions</a:t>
            </a:r>
            <a:r>
              <a:rPr lang="en-US">
                <a:latin typeface="Arial" charset="0"/>
                <a:ea typeface="ＭＳ Ｐゴシック" charset="0"/>
                <a:cs typeface="ＭＳ Ｐゴシック" charset="0"/>
              </a:rPr>
              <a:t> are descriptions of increasingly sophisticated ways of thinking about or understanding a topic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dirty="0" smtClean="0"/>
              <a:t>We have a start, but not a learning progression</a:t>
            </a:r>
          </a:p>
          <a:p>
            <a:r>
              <a:rPr lang="en-US" dirty="0"/>
              <a:t>Alternatives to scientific argumentation don’t seem to be hierarchically organized</a:t>
            </a:r>
          </a:p>
          <a:p>
            <a:r>
              <a:rPr lang="en-US" dirty="0" smtClean="0"/>
              <a:t>Most students aren’t very good at scientific   arguments from evidence, but they aren’t </a:t>
            </a:r>
            <a:r>
              <a:rPr lang="en-US" i="1" dirty="0" smtClean="0"/>
              <a:t>trying</a:t>
            </a:r>
            <a:r>
              <a:rPr lang="en-US" dirty="0" smtClean="0"/>
              <a:t> to be good.</a:t>
            </a:r>
          </a:p>
          <a:p>
            <a:r>
              <a:rPr lang="en-US" dirty="0" smtClean="0"/>
              <a:t>We have some work to do on when and how arguments from evidence </a:t>
            </a:r>
            <a:r>
              <a:rPr lang="en-US" smtClean="0"/>
              <a:t>are valuable.</a:t>
            </a:r>
            <a:endParaRPr lang="en-US" dirty="0" smtClean="0"/>
          </a:p>
        </p:txBody>
      </p:sp>
    </p:spTree>
    <p:extLst>
      <p:ext uri="{BB962C8B-B14F-4D97-AF65-F5344CB8AC3E}">
        <p14:creationId xmlns:p14="http://schemas.microsoft.com/office/powerpoint/2010/main" val="13658916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charset="0"/>
                <a:ea typeface="ＭＳ Ｐゴシック" charset="0"/>
                <a:cs typeface="ＭＳ Ｐゴシック" charset="0"/>
              </a:rPr>
              <a:t>Thanks to Funders</a:t>
            </a:r>
          </a:p>
        </p:txBody>
      </p:sp>
      <p:sp>
        <p:nvSpPr>
          <p:cNvPr id="18434" name="Content Placeholder 2"/>
          <p:cNvSpPr>
            <a:spLocks noGrp="1"/>
          </p:cNvSpPr>
          <p:nvPr>
            <p:ph idx="1"/>
          </p:nvPr>
        </p:nvSpPr>
        <p:spPr/>
        <p:txBody>
          <a:bodyPr/>
          <a:lstStyle/>
          <a:p>
            <a:pPr marL="0" indent="0">
              <a:lnSpc>
                <a:spcPct val="80000"/>
              </a:lnSpc>
              <a:buFontTx/>
              <a:buNone/>
            </a:pPr>
            <a:r>
              <a:rPr lang="en-US" sz="2200" dirty="0">
                <a:latin typeface="Arial" charset="0"/>
                <a:ea typeface="ＭＳ Ｐゴシック" charset="0"/>
                <a:cs typeface="ＭＳ Ｐゴシック" charset="0"/>
              </a:rPr>
              <a:t>This research is supported in part by grants from the National Science Foundation: Learning Progression on Carbon-Transforming Processes in Socio-Ecological Systems (NSF 0815993), and Targeted Partnership: Culturally relevant ecology, learning progressions and environmental literacy (NSF-0832173), </a:t>
            </a:r>
            <a:r>
              <a:rPr lang="en-US" sz="2200" dirty="0" smtClean="0">
                <a:latin typeface="Arial" charset="0"/>
                <a:ea typeface="ＭＳ Ｐゴシック" charset="0"/>
                <a:cs typeface="ＭＳ Ｐゴシック" charset="0"/>
              </a:rPr>
              <a:t>CCE</a:t>
            </a:r>
            <a:r>
              <a:rPr lang="en-US" sz="2200" dirty="0">
                <a:latin typeface="Arial" charset="0"/>
                <a:ea typeface="ＭＳ Ｐゴシック" charset="0"/>
                <a:cs typeface="ＭＳ Ｐゴシック" charset="0"/>
              </a:rPr>
              <a:t>: A Learning Progression-based System for Promoting Understanding of Carbon-transforming Processes (DRL 1020187</a:t>
            </a:r>
            <a:r>
              <a:rPr lang="en-US" sz="2200" dirty="0" smtClean="0">
                <a:latin typeface="Arial" charset="0"/>
                <a:ea typeface="ＭＳ Ｐゴシック" charset="0"/>
                <a:cs typeface="ＭＳ Ｐゴシック" charset="0"/>
              </a:rPr>
              <a:t>)</a:t>
            </a:r>
            <a:r>
              <a:rPr lang="en-US" sz="2200" smtClean="0">
                <a:latin typeface="Arial" charset="0"/>
                <a:ea typeface="ＭＳ Ｐゴシック" charset="0"/>
                <a:cs typeface="ＭＳ Ｐゴシック" charset="0"/>
              </a:rPr>
              <a:t>, and</a:t>
            </a:r>
            <a:r>
              <a:rPr lang="en-US" sz="2200" smtClean="0">
                <a:solidFill>
                  <a:srgbClr val="080808"/>
                </a:solidFill>
              </a:rPr>
              <a:t> </a:t>
            </a:r>
            <a:r>
              <a:rPr lang="en-US" sz="2200" dirty="0" smtClean="0">
                <a:solidFill>
                  <a:srgbClr val="080808"/>
                </a:solidFill>
              </a:rPr>
              <a:t>Tools for Reasoning about Water in Socio-ecological Systems </a:t>
            </a:r>
            <a:r>
              <a:rPr lang="en-US" sz="2200" dirty="0" smtClean="0"/>
              <a:t>(DRL-</a:t>
            </a:r>
            <a:r>
              <a:rPr lang="en-US" sz="2200" smtClean="0"/>
              <a:t>1020176)</a:t>
            </a:r>
            <a:r>
              <a:rPr lang="en-US" sz="2200" smtClean="0">
                <a:latin typeface="Arial" charset="0"/>
                <a:ea typeface="ＭＳ Ｐゴシック" charset="0"/>
                <a:cs typeface="ＭＳ Ｐゴシック" charset="0"/>
              </a:rPr>
              <a:t>.  </a:t>
            </a:r>
            <a:r>
              <a:rPr lang="en-US" sz="2200" dirty="0">
                <a:latin typeface="Arial" charset="0"/>
                <a:ea typeface="ＭＳ Ｐゴシック" charset="0"/>
                <a:cs typeface="ＭＳ Ｐゴシック" charset="0"/>
              </a:rPr>
              <a:t>Additional support comes from the Great Lakes Bioenergy Research Center.  Any opinions, findings, and conclusions or recommendations expressed in this material are those of the author(s) and do not necessarily reflect the views of the National Science Foundation or the United States Department of Energy</a:t>
            </a:r>
          </a:p>
          <a:p>
            <a:pPr marL="0" indent="0">
              <a:lnSpc>
                <a:spcPct val="80000"/>
              </a:lnSpc>
              <a:buFontTx/>
              <a:buNone/>
            </a:pPr>
            <a:endParaRPr lang="en-US" sz="2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2281940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pPr>
              <a:defRPr/>
            </a:pPr>
            <a:r>
              <a:rPr lang="en-US" sz="4000">
                <a:latin typeface="Arial" charset="0"/>
                <a:ea typeface="ＭＳ Ｐゴシック" charset="0"/>
                <a:cs typeface="ＭＳ Ｐゴシック" charset="0"/>
              </a:rPr>
              <a:t>Thanks to Contributors to this Research</a:t>
            </a:r>
          </a:p>
        </p:txBody>
      </p:sp>
      <p:sp>
        <p:nvSpPr>
          <p:cNvPr id="3" name="Content Placeholder 2"/>
          <p:cNvSpPr>
            <a:spLocks noGrp="1"/>
          </p:cNvSpPr>
          <p:nvPr>
            <p:ph idx="1"/>
          </p:nvPr>
        </p:nvSpPr>
        <p:spPr>
          <a:xfrm>
            <a:off x="457200" y="1447800"/>
            <a:ext cx="8229600" cy="5181600"/>
          </a:xfrm>
        </p:spPr>
        <p:txBody>
          <a:bodyPr>
            <a:normAutofit fontScale="70000" lnSpcReduction="20000"/>
          </a:bodyPr>
          <a:lstStyle/>
          <a:p>
            <a:pPr>
              <a:defRPr/>
            </a:pPr>
            <a:r>
              <a:rPr lang="en-US" dirty="0" smtClean="0"/>
              <a:t>Jing Chen, Li Zhan, Jonathon Schramm, Jennifer Doherty, Amy Lark, Dante Cisterna, Jenny </a:t>
            </a:r>
            <a:r>
              <a:rPr lang="en-US" dirty="0" err="1" smtClean="0"/>
              <a:t>Dauer</a:t>
            </a:r>
            <a:r>
              <a:rPr lang="en-US" dirty="0" smtClean="0"/>
              <a:t>, </a:t>
            </a:r>
            <a:r>
              <a:rPr lang="en-US" dirty="0" err="1" smtClean="0"/>
              <a:t>Jiwon</a:t>
            </a:r>
            <a:r>
              <a:rPr lang="en-US" dirty="0" smtClean="0"/>
              <a:t> Kim, Hannah Miller, Staci Sharp, Courtney </a:t>
            </a:r>
            <a:r>
              <a:rPr lang="en-US" dirty="0" err="1" smtClean="0"/>
              <a:t>Lannen</a:t>
            </a:r>
            <a:r>
              <a:rPr lang="en-US" dirty="0"/>
              <a:t>, Kathryn </a:t>
            </a:r>
            <a:r>
              <a:rPr lang="en-US" dirty="0" err="1" smtClean="0"/>
              <a:t>Oleszkowicz</a:t>
            </a:r>
            <a:r>
              <a:rPr lang="en-US" dirty="0"/>
              <a:t>, </a:t>
            </a:r>
            <a:r>
              <a:rPr lang="en-US" dirty="0" err="1"/>
              <a:t>Etiowo</a:t>
            </a:r>
            <a:r>
              <a:rPr lang="en-US" dirty="0"/>
              <a:t> </a:t>
            </a:r>
            <a:r>
              <a:rPr lang="en-US" dirty="0" err="1"/>
              <a:t>Usoro</a:t>
            </a:r>
            <a:r>
              <a:rPr lang="en-US" dirty="0" smtClean="0"/>
              <a:t>, Allison Webster, Liz </a:t>
            </a:r>
            <a:r>
              <a:rPr lang="en-US" dirty="0" err="1" smtClean="0"/>
              <a:t>Thompkins</a:t>
            </a:r>
            <a:r>
              <a:rPr lang="en-US" dirty="0" smtClean="0"/>
              <a:t>, Melissa Janos, Michigan State University</a:t>
            </a:r>
          </a:p>
          <a:p>
            <a:pPr>
              <a:defRPr/>
            </a:pPr>
            <a:r>
              <a:rPr lang="en-US" dirty="0" smtClean="0"/>
              <a:t>Laurel Hartley, University of Colorado, Denver</a:t>
            </a:r>
          </a:p>
          <a:p>
            <a:pPr>
              <a:defRPr/>
            </a:pPr>
            <a:r>
              <a:rPr lang="en-US" dirty="0" smtClean="0"/>
              <a:t>Cornelia Harris, Cary Institute for Ecosystem Studies</a:t>
            </a:r>
          </a:p>
          <a:p>
            <a:pPr>
              <a:defRPr/>
            </a:pPr>
            <a:r>
              <a:rPr lang="en-US" dirty="0" err="1" smtClean="0"/>
              <a:t>Hui</a:t>
            </a:r>
            <a:r>
              <a:rPr lang="en-US" dirty="0" smtClean="0"/>
              <a:t> Jin, The Ohio State University</a:t>
            </a:r>
          </a:p>
          <a:p>
            <a:pPr>
              <a:defRPr/>
            </a:pPr>
            <a:r>
              <a:rPr lang="en-US" dirty="0" smtClean="0"/>
              <a:t>RET’s: Marcia Angle, Lawton Schools, Rebecca Drayton, Gobles Schools, Cheryl </a:t>
            </a:r>
            <a:r>
              <a:rPr lang="en-US" dirty="0" err="1" smtClean="0"/>
              <a:t>Hach</a:t>
            </a:r>
            <a:r>
              <a:rPr lang="en-US" dirty="0" smtClean="0"/>
              <a:t>, Kalamazoo Math &amp; Science Center, Liz </a:t>
            </a:r>
            <a:r>
              <a:rPr lang="en-US" dirty="0" err="1" smtClean="0"/>
              <a:t>Ratashak</a:t>
            </a:r>
            <a:r>
              <a:rPr lang="en-US" dirty="0" smtClean="0"/>
              <a:t>, Vicksburg Schools, Debi </a:t>
            </a:r>
            <a:r>
              <a:rPr lang="en-US" dirty="0" err="1" smtClean="0"/>
              <a:t>Kilmartin</a:t>
            </a:r>
            <a:r>
              <a:rPr lang="en-US" dirty="0" smtClean="0"/>
              <a:t>, Gull Lake Schools</a:t>
            </a:r>
          </a:p>
          <a:p>
            <a:pPr>
              <a:defRPr/>
            </a:pPr>
            <a:r>
              <a:rPr lang="en-US" dirty="0" smtClean="0"/>
              <a:t>Mark Wilson, Karen Draney, </a:t>
            </a:r>
            <a:r>
              <a:rPr lang="en-US" dirty="0" err="1" smtClean="0"/>
              <a:t>Jinnie</a:t>
            </a:r>
            <a:r>
              <a:rPr lang="en-US" dirty="0" smtClean="0"/>
              <a:t> Choi, and </a:t>
            </a:r>
            <a:r>
              <a:rPr lang="en-US" dirty="0" err="1" smtClean="0"/>
              <a:t>HyoJeong</a:t>
            </a:r>
            <a:r>
              <a:rPr lang="en-US" dirty="0" smtClean="0"/>
              <a:t> Shin at the Berkeley Evaluation and Assessment Research Center</a:t>
            </a:r>
          </a:p>
        </p:txBody>
      </p:sp>
    </p:spTree>
    <p:extLst>
      <p:ext uri="{BB962C8B-B14F-4D97-AF65-F5344CB8AC3E}">
        <p14:creationId xmlns:p14="http://schemas.microsoft.com/office/powerpoint/2010/main" val="22803117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ctrTitle"/>
          </p:nvPr>
        </p:nvSpPr>
        <p:spPr/>
        <p:txBody>
          <a:bodyPr/>
          <a:lstStyle/>
          <a:p>
            <a:r>
              <a:rPr lang="en-US">
                <a:latin typeface="Arial" charset="0"/>
                <a:ea typeface="ＭＳ Ｐゴシック" charset="0"/>
                <a:cs typeface="ＭＳ Ｐゴシック" charset="0"/>
              </a:rPr>
              <a:t>Thank you!</a:t>
            </a:r>
          </a:p>
        </p:txBody>
      </p:sp>
      <p:sp>
        <p:nvSpPr>
          <p:cNvPr id="64514" name="Subtitle 2"/>
          <p:cNvSpPr>
            <a:spLocks noGrp="1"/>
          </p:cNvSpPr>
          <p:nvPr>
            <p:ph type="subTitle" idx="1"/>
          </p:nvPr>
        </p:nvSpPr>
        <p:spPr>
          <a:xfrm>
            <a:off x="304800" y="3886200"/>
            <a:ext cx="8534400" cy="1752600"/>
          </a:xfrm>
        </p:spPr>
        <p:txBody>
          <a:bodyPr/>
          <a:lstStyle/>
          <a:p>
            <a:r>
              <a:rPr lang="en-US" dirty="0" smtClean="0">
                <a:latin typeface="Arial" charset="0"/>
                <a:ea typeface="ＭＳ Ｐゴシック" charset="0"/>
                <a:cs typeface="ＭＳ Ｐゴシック" charset="0"/>
              </a:rPr>
              <a:t>Please </a:t>
            </a:r>
            <a:r>
              <a:rPr lang="en-US" dirty="0">
                <a:latin typeface="Arial" charset="0"/>
                <a:ea typeface="ＭＳ Ｐゴシック" charset="0"/>
                <a:cs typeface="ＭＳ Ｐゴシック" charset="0"/>
              </a:rPr>
              <a:t>visit our website: </a:t>
            </a:r>
          </a:p>
          <a:p>
            <a:r>
              <a:rPr lang="en-US" sz="2800" dirty="0">
                <a:solidFill>
                  <a:srgbClr val="FF0000"/>
                </a:solidFill>
                <a:latin typeface="Arial" charset="0"/>
                <a:ea typeface="ＭＳ Ｐゴシック" charset="0"/>
                <a:cs typeface="ＭＳ Ｐゴシック" charset="0"/>
              </a:rPr>
              <a:t>http://edr1.educ.msu.edu/</a:t>
            </a:r>
            <a:r>
              <a:rPr lang="en-US" sz="2800" dirty="0" err="1">
                <a:solidFill>
                  <a:srgbClr val="FF0000"/>
                </a:solidFill>
                <a:latin typeface="Arial" charset="0"/>
                <a:ea typeface="ＭＳ Ｐゴシック" charset="0"/>
                <a:cs typeface="ＭＳ Ｐゴシック" charset="0"/>
              </a:rPr>
              <a:t>EnvironmentalLit</a:t>
            </a:r>
            <a:r>
              <a:rPr lang="en-US" sz="2800" dirty="0">
                <a:solidFill>
                  <a:srgbClr val="FF0000"/>
                </a:solidFill>
                <a:latin typeface="Arial" charset="0"/>
                <a:ea typeface="ＭＳ Ｐゴシック" charset="0"/>
                <a:cs typeface="ＭＳ Ｐゴシック" charset="0"/>
              </a:rPr>
              <a:t>/</a:t>
            </a:r>
            <a:r>
              <a:rPr lang="en-US" sz="2800" dirty="0" err="1">
                <a:solidFill>
                  <a:srgbClr val="FF0000"/>
                </a:solidFill>
                <a:latin typeface="Arial" charset="0"/>
                <a:ea typeface="ＭＳ Ｐゴシック" charset="0"/>
                <a:cs typeface="ＭＳ Ｐゴシック" charset="0"/>
              </a:rPr>
              <a:t>index.htm</a:t>
            </a:r>
            <a:endParaRPr lang="en-US" sz="2800" dirty="0">
              <a:solidFill>
                <a:srgbClr val="FF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1754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28600"/>
            <a:ext cx="8229600" cy="687388"/>
          </a:xfrm>
        </p:spPr>
        <p:txBody>
          <a:bodyPr>
            <a:normAutofit fontScale="90000"/>
          </a:bodyPr>
          <a:lstStyle/>
          <a:p>
            <a:pPr eaLnBrk="1" hangingPunct="1">
              <a:defRPr/>
            </a:pPr>
            <a:r>
              <a:rPr lang="en-US" sz="3600">
                <a:solidFill>
                  <a:schemeClr val="tx1"/>
                </a:solidFill>
                <a:ea typeface="ＭＳ Ｐゴシック" charset="-128"/>
                <a:cs typeface="ＭＳ Ｐゴシック" charset="-128"/>
              </a:rPr>
              <a:t>Practices of Environmentally Literate Citizens </a:t>
            </a:r>
            <a:endParaRPr lang="en-US" sz="5200">
              <a:solidFill>
                <a:schemeClr val="tx1"/>
              </a:solidFill>
              <a:ea typeface="ＭＳ Ｐゴシック" charset="-128"/>
              <a:cs typeface="ＭＳ Ｐゴシック" charset="-128"/>
            </a:endParaRPr>
          </a:p>
        </p:txBody>
      </p:sp>
      <p:grpSp>
        <p:nvGrpSpPr>
          <p:cNvPr id="29698" name="Group 13"/>
          <p:cNvGrpSpPr>
            <a:grpSpLocks/>
          </p:cNvGrpSpPr>
          <p:nvPr/>
        </p:nvGrpSpPr>
        <p:grpSpPr bwMode="auto">
          <a:xfrm>
            <a:off x="869950" y="1393825"/>
            <a:ext cx="7664450" cy="5159375"/>
            <a:chOff x="869950" y="1317625"/>
            <a:chExt cx="7664450" cy="5159375"/>
          </a:xfrm>
        </p:grpSpPr>
        <p:sp>
          <p:nvSpPr>
            <p:cNvPr id="71685" name="AutoShape 5"/>
            <p:cNvSpPr>
              <a:spLocks noChangeArrowheads="1"/>
            </p:cNvSpPr>
            <p:nvPr/>
          </p:nvSpPr>
          <p:spPr bwMode="auto">
            <a:xfrm>
              <a:off x="869950" y="1317625"/>
              <a:ext cx="7664450" cy="5159375"/>
            </a:xfrm>
            <a:prstGeom prst="roundRect">
              <a:avLst>
                <a:gd name="adj" fmla="val 16667"/>
              </a:avLst>
            </a:prstGeom>
            <a:gradFill rotWithShape="0">
              <a:gsLst>
                <a:gs pos="0">
                  <a:srgbClr val="9BC1FF"/>
                </a:gs>
                <a:gs pos="100000">
                  <a:srgbClr val="3F80CD"/>
                </a:gs>
              </a:gsLst>
              <a:lin ang="5400000"/>
            </a:gra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b="1"/>
                <a:t>Discourses:</a:t>
              </a:r>
              <a:r>
                <a:rPr lang="en-US"/>
                <a:t> Communities of practice, identities, values, funds of knowledge</a:t>
              </a:r>
            </a:p>
            <a:p>
              <a:pPr>
                <a:defRPr/>
              </a:pPr>
              <a:endParaRPr lang="en-US" sz="1200">
                <a:latin typeface="Times New Roman" charset="0"/>
              </a:endParaRPr>
            </a:p>
            <a:p>
              <a:pPr>
                <a:defRPr/>
              </a:pPr>
              <a:endParaRPr lang="en-US" sz="1200">
                <a:latin typeface="Times New Roman" charset="0"/>
              </a:endParaRPr>
            </a:p>
          </p:txBody>
        </p:sp>
        <p:grpSp>
          <p:nvGrpSpPr>
            <p:cNvPr id="29701" name="Group 12"/>
            <p:cNvGrpSpPr>
              <a:grpSpLocks/>
            </p:cNvGrpSpPr>
            <p:nvPr/>
          </p:nvGrpSpPr>
          <p:grpSpPr bwMode="auto">
            <a:xfrm>
              <a:off x="1459020" y="2286000"/>
              <a:ext cx="6513309" cy="4009855"/>
              <a:chOff x="1459020" y="2286000"/>
              <a:chExt cx="6513309" cy="4009855"/>
            </a:xfrm>
          </p:grpSpPr>
          <p:sp>
            <p:nvSpPr>
              <p:cNvPr id="71686" name="AutoShape 6"/>
              <p:cNvSpPr>
                <a:spLocks noChangeArrowheads="1"/>
              </p:cNvSpPr>
              <p:nvPr/>
            </p:nvSpPr>
            <p:spPr bwMode="auto">
              <a:xfrm>
                <a:off x="5005388" y="2286000"/>
                <a:ext cx="2967037" cy="2070100"/>
              </a:xfrm>
              <a:prstGeom prst="roundRect">
                <a:avLst>
                  <a:gd name="adj" fmla="val 16667"/>
                </a:avLst>
              </a:prstGeom>
              <a:solidFill>
                <a:srgbClr val="FFF999"/>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dirty="0"/>
                  <a:t>Explaining and Predicting (Accounts)</a:t>
                </a:r>
              </a:p>
              <a:p>
                <a:pPr algn="ctr">
                  <a:defRPr/>
                </a:pPr>
                <a:r>
                  <a:rPr lang="en-US" sz="1600" dirty="0"/>
                  <a:t>What is happening in this situation? </a:t>
                </a:r>
              </a:p>
              <a:p>
                <a:pPr algn="ctr">
                  <a:defRPr/>
                </a:pPr>
                <a:r>
                  <a:rPr lang="en-US" sz="1600" dirty="0"/>
                  <a:t>What are the likely consequences of different courses of action?</a:t>
                </a:r>
              </a:p>
              <a:p>
                <a:pPr>
                  <a:defRPr/>
                </a:pPr>
                <a:endParaRPr lang="en-US" sz="1200" dirty="0">
                  <a:latin typeface="Times New Roman" charset="0"/>
                </a:endParaRPr>
              </a:p>
            </p:txBody>
          </p:sp>
          <p:sp>
            <p:nvSpPr>
              <p:cNvPr id="71687" name="AutoShape 7"/>
              <p:cNvSpPr>
                <a:spLocks noChangeArrowheads="1"/>
              </p:cNvSpPr>
              <p:nvPr/>
            </p:nvSpPr>
            <p:spPr bwMode="auto">
              <a:xfrm>
                <a:off x="1458913" y="2430463"/>
                <a:ext cx="2638425" cy="1925637"/>
              </a:xfrm>
              <a:prstGeom prst="roundRect">
                <a:avLst>
                  <a:gd name="adj" fmla="val 16667"/>
                </a:avLst>
              </a:prstGeom>
              <a:solidFill>
                <a:srgbClr val="FFF999"/>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a:t>Investigating (Inquiry)</a:t>
                </a:r>
              </a:p>
              <a:p>
                <a:pPr algn="ctr">
                  <a:defRPr/>
                </a:pPr>
                <a:r>
                  <a:rPr lang="en-US" sz="1600"/>
                  <a:t>What is the problem?</a:t>
                </a:r>
              </a:p>
              <a:p>
                <a:pPr algn="ctr">
                  <a:defRPr/>
                </a:pPr>
                <a:r>
                  <a:rPr lang="en-US" sz="1600"/>
                  <a:t>Who do I trust? </a:t>
                </a:r>
              </a:p>
              <a:p>
                <a:pPr algn="ctr">
                  <a:defRPr/>
                </a:pPr>
                <a:r>
                  <a:rPr lang="en-US" sz="1600"/>
                  <a:t>What’s the evidence?</a:t>
                </a:r>
              </a:p>
            </p:txBody>
          </p:sp>
          <p:sp>
            <p:nvSpPr>
              <p:cNvPr id="71688" name="AutoShape 8"/>
              <p:cNvSpPr>
                <a:spLocks noChangeArrowheads="1"/>
              </p:cNvSpPr>
              <p:nvPr/>
            </p:nvSpPr>
            <p:spPr bwMode="auto">
              <a:xfrm>
                <a:off x="3533775" y="5016500"/>
                <a:ext cx="2343150" cy="1279525"/>
              </a:xfrm>
              <a:prstGeom prst="roundRect">
                <a:avLst>
                  <a:gd name="adj" fmla="val 16667"/>
                </a:avLst>
              </a:prstGeom>
              <a:solidFill>
                <a:srgbClr val="FFFFFF"/>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a:ea typeface="ＭＳ Ｐゴシック" pitchFamily="-105" charset="-128"/>
                    <a:cs typeface="+mn-cs"/>
                  </a:rPr>
                  <a:t>Deciding</a:t>
                </a:r>
              </a:p>
              <a:p>
                <a:pPr algn="ctr">
                  <a:defRPr/>
                </a:pPr>
                <a:endParaRPr lang="en-US" sz="1600">
                  <a:ea typeface="ＭＳ Ｐゴシック" pitchFamily="-105" charset="-128"/>
                  <a:cs typeface="+mn-cs"/>
                </a:endParaRPr>
              </a:p>
              <a:p>
                <a:pPr algn="ctr">
                  <a:defRPr/>
                </a:pPr>
                <a:r>
                  <a:rPr lang="en-US" sz="1600">
                    <a:ea typeface="ＭＳ Ｐゴシック" pitchFamily="-105" charset="-128"/>
                    <a:cs typeface="+mn-cs"/>
                  </a:rPr>
                  <a:t>What will I do?</a:t>
                </a:r>
              </a:p>
            </p:txBody>
          </p:sp>
          <p:sp>
            <p:nvSpPr>
              <p:cNvPr id="71689" name="Line 9"/>
              <p:cNvSpPr>
                <a:spLocks noChangeShapeType="1"/>
              </p:cNvSpPr>
              <p:nvPr/>
            </p:nvSpPr>
            <p:spPr bwMode="auto">
              <a:xfrm>
                <a:off x="4110038" y="3400425"/>
                <a:ext cx="882650" cy="0"/>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sp>
            <p:nvSpPr>
              <p:cNvPr id="71690" name="Line 10"/>
              <p:cNvSpPr>
                <a:spLocks noChangeShapeType="1"/>
              </p:cNvSpPr>
              <p:nvPr/>
            </p:nvSpPr>
            <p:spPr bwMode="auto">
              <a:xfrm>
                <a:off x="3521075" y="4370388"/>
                <a:ext cx="588963" cy="646112"/>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sp>
            <p:nvSpPr>
              <p:cNvPr id="71691" name="Line 11"/>
              <p:cNvSpPr>
                <a:spLocks noChangeShapeType="1"/>
              </p:cNvSpPr>
              <p:nvPr/>
            </p:nvSpPr>
            <p:spPr bwMode="auto">
              <a:xfrm flipV="1">
                <a:off x="4992688" y="4370388"/>
                <a:ext cx="590550" cy="646112"/>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grpSp>
      </p:grpSp>
      <p:sp>
        <p:nvSpPr>
          <p:cNvPr id="13" name="Oval 12"/>
          <p:cNvSpPr/>
          <p:nvPr/>
        </p:nvSpPr>
        <p:spPr>
          <a:xfrm>
            <a:off x="762000" y="1600200"/>
            <a:ext cx="4191000" cy="35052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p:txBody>
          <a:bodyPr/>
          <a:lstStyle/>
          <a:p>
            <a:r>
              <a:rPr lang="en-US">
                <a:latin typeface="Arial" charset="0"/>
                <a:ea typeface="ＭＳ Ｐゴシック" charset="0"/>
                <a:cs typeface="ＭＳ Ｐゴシック" charset="0"/>
              </a:rPr>
              <a:t>Two Kinds of Inquiry</a:t>
            </a:r>
          </a:p>
        </p:txBody>
      </p:sp>
      <p:sp>
        <p:nvSpPr>
          <p:cNvPr id="33794" name="Content Placeholder 3"/>
          <p:cNvSpPr>
            <a:spLocks noGrp="1"/>
          </p:cNvSpPr>
          <p:nvPr>
            <p:ph idx="1"/>
          </p:nvPr>
        </p:nvSpPr>
        <p:spPr/>
        <p:txBody>
          <a:bodyPr/>
          <a:lstStyle/>
          <a:p>
            <a:r>
              <a:rPr lang="en-US" dirty="0">
                <a:latin typeface="Arial" charset="0"/>
                <a:ea typeface="ＭＳ Ｐゴシック" charset="0"/>
                <a:cs typeface="ＭＳ Ｐゴシック" charset="0"/>
              </a:rPr>
              <a:t>First-hand inquiry (learning through your own investigations) </a:t>
            </a:r>
          </a:p>
          <a:p>
            <a:r>
              <a:rPr lang="en-US" dirty="0">
                <a:latin typeface="Arial" charset="0"/>
                <a:ea typeface="ＭＳ Ｐゴシック" charset="0"/>
                <a:cs typeface="ＭＳ Ｐゴシック" charset="0"/>
              </a:rPr>
              <a:t>Second-hand inquiry (learning from claims made by other people or in the media)</a:t>
            </a:r>
          </a:p>
          <a:p>
            <a:r>
              <a:rPr lang="en-US" dirty="0">
                <a:latin typeface="Arial" charset="0"/>
                <a:ea typeface="ＭＳ Ｐゴシック" charset="0"/>
                <a:cs typeface="ＭＳ Ｐゴシック" charset="0"/>
              </a:rPr>
              <a:t>Key questions in both kinds:</a:t>
            </a:r>
          </a:p>
          <a:p>
            <a:pPr lvl="1"/>
            <a:r>
              <a:rPr lang="en-US" dirty="0">
                <a:latin typeface="Arial" charset="0"/>
                <a:ea typeface="ＭＳ Ｐゴシック" charset="0"/>
              </a:rPr>
              <a:t>Who do you trust?</a:t>
            </a:r>
          </a:p>
          <a:p>
            <a:pPr lvl="1"/>
            <a:r>
              <a:rPr lang="en-US" dirty="0">
                <a:latin typeface="Arial" charset="0"/>
                <a:ea typeface="ＭＳ Ｐゴシック" charset="0"/>
              </a:rPr>
              <a:t>What evidence do you trust?</a:t>
            </a:r>
          </a:p>
          <a:p>
            <a:pPr lvl="1"/>
            <a:r>
              <a:rPr lang="en-US" dirty="0">
                <a:latin typeface="Arial" charset="0"/>
                <a:ea typeface="ＭＳ Ｐゴシック" charset="0"/>
              </a:rPr>
              <a:t>What arguments do you trust?</a:t>
            </a:r>
          </a:p>
        </p:txBody>
      </p:sp>
      <p:sp>
        <p:nvSpPr>
          <p:cNvPr id="4" name="Rounded Rectangle 3"/>
          <p:cNvSpPr/>
          <p:nvPr/>
        </p:nvSpPr>
        <p:spPr>
          <a:xfrm>
            <a:off x="457200" y="1371600"/>
            <a:ext cx="8229600" cy="1371600"/>
          </a:xfrm>
          <a:prstGeom prst="round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98010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Inquiry practices in a </a:t>
            </a:r>
            <a:r>
              <a:rPr lang="en-US" dirty="0"/>
              <a:t>context: </a:t>
            </a:r>
            <a:r>
              <a:rPr lang="en-US" dirty="0" smtClean="0"/>
              <a:t>Carbon</a:t>
            </a:r>
            <a:r>
              <a:rPr lang="en-US" dirty="0"/>
              <a:t>-transforming processes</a:t>
            </a:r>
          </a:p>
        </p:txBody>
      </p:sp>
      <p:sp>
        <p:nvSpPr>
          <p:cNvPr id="3" name="Content Placeholder 2"/>
          <p:cNvSpPr>
            <a:spLocks noGrp="1"/>
          </p:cNvSpPr>
          <p:nvPr>
            <p:ph idx="1"/>
          </p:nvPr>
        </p:nvSpPr>
        <p:spPr>
          <a:xfrm>
            <a:off x="554735" y="1824905"/>
            <a:ext cx="8303515" cy="4317435"/>
          </a:xfrm>
        </p:spPr>
        <p:txBody>
          <a:bodyPr>
            <a:normAutofit lnSpcReduction="10000"/>
          </a:bodyPr>
          <a:lstStyle/>
          <a:p>
            <a:r>
              <a:rPr lang="en-US" dirty="0" smtClean="0">
                <a:latin typeface="Arial" charset="0"/>
                <a:ea typeface="ＭＳ Ｐゴシック" charset="0"/>
                <a:cs typeface="ＭＳ Ｐゴシック" charset="0"/>
              </a:rPr>
              <a:t>Carbon</a:t>
            </a:r>
            <a:r>
              <a:rPr lang="en-US" dirty="0">
                <a:latin typeface="Arial" charset="0"/>
                <a:ea typeface="ＭＳ Ｐゴシック" charset="0"/>
                <a:cs typeface="ＭＳ Ｐゴシック" charset="0"/>
              </a:rPr>
              <a:t>-transforming processes in socio-ecological systems at multiple scales, including cellular and organismal metabolism, ecosystem energetics and carbon cycling, carbon sequestration, and combustion of fossil fuels.</a:t>
            </a:r>
            <a:endParaRPr lang="en-US" dirty="0" smtClean="0"/>
          </a:p>
          <a:p>
            <a:r>
              <a:rPr lang="en-US" dirty="0" smtClean="0"/>
              <a:t>Specific difficulties related to principles of conservation of matter and energy and atomic-molecular models</a:t>
            </a:r>
          </a:p>
        </p:txBody>
      </p:sp>
    </p:spTree>
    <p:extLst>
      <p:ext uri="{BB962C8B-B14F-4D97-AF65-F5344CB8AC3E}">
        <p14:creationId xmlns:p14="http://schemas.microsoft.com/office/powerpoint/2010/main" val="1257729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41"/>
            <a:ext cx="8229600" cy="1066800"/>
          </a:xfrm>
        </p:spPr>
        <p:txBody>
          <a:bodyPr/>
          <a:lstStyle/>
          <a:p>
            <a:r>
              <a:rPr lang="en-US" dirty="0" smtClean="0"/>
              <a:t>Two Types of Arguments from Evidence</a:t>
            </a: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74561" y="1990635"/>
            <a:ext cx="7376758" cy="4486365"/>
          </a:xfrm>
          <a:prstGeom prst="rect">
            <a:avLst/>
          </a:prstGeom>
        </p:spPr>
      </p:pic>
      <p:sp>
        <p:nvSpPr>
          <p:cNvPr id="10" name="Rectangle 9"/>
          <p:cNvSpPr/>
          <p:nvPr/>
        </p:nvSpPr>
        <p:spPr>
          <a:xfrm>
            <a:off x="1724224" y="3479413"/>
            <a:ext cx="1957664" cy="14856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724224" y="1990635"/>
            <a:ext cx="1957664" cy="14856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117406" y="1865303"/>
            <a:ext cx="1957664" cy="25196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9883504">
            <a:off x="6591707" y="2495212"/>
            <a:ext cx="498578" cy="39700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rot="1796448">
            <a:off x="3897444" y="2471165"/>
            <a:ext cx="498578" cy="39700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38200" y="2743200"/>
            <a:ext cx="3827189" cy="1015663"/>
          </a:xfrm>
          <a:prstGeom prst="rect">
            <a:avLst/>
          </a:prstGeom>
          <a:noFill/>
        </p:spPr>
        <p:txBody>
          <a:bodyPr wrap="none" rtlCol="0">
            <a:spAutoFit/>
          </a:bodyPr>
          <a:lstStyle/>
          <a:p>
            <a:r>
              <a:rPr lang="en-US" sz="2400" b="1" dirty="0" smtClean="0"/>
              <a:t>Model-based arguments:</a:t>
            </a:r>
            <a:r>
              <a:rPr lang="en-US" dirty="0" smtClean="0"/>
              <a:t/>
            </a:r>
            <a:br>
              <a:rPr lang="en-US" dirty="0" smtClean="0"/>
            </a:br>
            <a:r>
              <a:rPr lang="en-US" dirty="0" smtClean="0"/>
              <a:t>Using models to</a:t>
            </a:r>
            <a:br>
              <a:rPr lang="en-US" dirty="0" smtClean="0"/>
            </a:br>
            <a:r>
              <a:rPr lang="en-US" dirty="0" smtClean="0"/>
              <a:t>explain patterns</a:t>
            </a:r>
            <a:endParaRPr lang="en-US" dirty="0"/>
          </a:p>
        </p:txBody>
      </p:sp>
      <p:sp>
        <p:nvSpPr>
          <p:cNvPr id="15" name="TextBox 14"/>
          <p:cNvSpPr txBox="1"/>
          <p:nvPr/>
        </p:nvSpPr>
        <p:spPr>
          <a:xfrm>
            <a:off x="27265" y="4191000"/>
            <a:ext cx="4011335" cy="1015663"/>
          </a:xfrm>
          <a:prstGeom prst="rect">
            <a:avLst/>
          </a:prstGeom>
          <a:noFill/>
        </p:spPr>
        <p:txBody>
          <a:bodyPr wrap="none" rtlCol="0">
            <a:spAutoFit/>
          </a:bodyPr>
          <a:lstStyle/>
          <a:p>
            <a:r>
              <a:rPr lang="en-US" sz="2400" b="1" dirty="0" smtClean="0"/>
              <a:t>Pattern-based arguments:</a:t>
            </a:r>
            <a:br>
              <a:rPr lang="en-US" sz="2400" b="1" dirty="0" smtClean="0"/>
            </a:br>
            <a:r>
              <a:rPr lang="en-US" dirty="0" smtClean="0"/>
              <a:t>Making </a:t>
            </a:r>
            <a:r>
              <a:rPr lang="en-US" dirty="0" smtClean="0"/>
              <a:t>observations</a:t>
            </a:r>
            <a:br>
              <a:rPr lang="en-US" dirty="0" smtClean="0"/>
            </a:br>
            <a:r>
              <a:rPr lang="en-US" dirty="0" smtClean="0"/>
              <a:t>and finding patterns</a:t>
            </a:r>
            <a:endParaRPr lang="en-US" dirty="0"/>
          </a:p>
        </p:txBody>
      </p:sp>
    </p:spTree>
    <p:extLst>
      <p:ext uri="{BB962C8B-B14F-4D97-AF65-F5344CB8AC3E}">
        <p14:creationId xmlns:p14="http://schemas.microsoft.com/office/powerpoint/2010/main" val="1106703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Populations</a:t>
            </a:r>
            <a:endParaRPr lang="en-US" dirty="0"/>
          </a:p>
        </p:txBody>
      </p:sp>
      <p:sp>
        <p:nvSpPr>
          <p:cNvPr id="3" name="Content Placeholder 2"/>
          <p:cNvSpPr>
            <a:spLocks noGrp="1"/>
          </p:cNvSpPr>
          <p:nvPr>
            <p:ph idx="1"/>
          </p:nvPr>
        </p:nvSpPr>
        <p:spPr>
          <a:xfrm>
            <a:off x="554736" y="1824906"/>
            <a:ext cx="5522472" cy="4612125"/>
          </a:xfrm>
        </p:spPr>
        <p:txBody>
          <a:bodyPr>
            <a:normAutofit/>
          </a:bodyPr>
          <a:lstStyle/>
          <a:p>
            <a:pPr marL="514350" indent="-514350">
              <a:buFont typeface="+mj-lt"/>
              <a:buAutoNum type="arabicParenR"/>
            </a:pPr>
            <a:r>
              <a:rPr lang="en-US" dirty="0" smtClean="0"/>
              <a:t>Middle School and High School students (n=150)</a:t>
            </a:r>
          </a:p>
          <a:p>
            <a:pPr marL="514350" indent="-514350">
              <a:buFont typeface="+mj-lt"/>
              <a:buAutoNum type="arabicParenR"/>
            </a:pPr>
            <a:endParaRPr lang="en-US" dirty="0" smtClean="0"/>
          </a:p>
          <a:p>
            <a:pPr marL="0" indent="0">
              <a:buNone/>
            </a:pPr>
            <a:endParaRPr lang="en-US" dirty="0"/>
          </a:p>
          <a:p>
            <a:pPr marL="514350" indent="-514350">
              <a:buFont typeface="+mj-lt"/>
              <a:buAutoNum type="arabicParenR"/>
            </a:pPr>
            <a:r>
              <a:rPr lang="en-US" dirty="0" smtClean="0"/>
              <a:t>Undergraduates pre-service elementary school teachers at MSU (n=40)</a:t>
            </a:r>
          </a:p>
        </p:txBody>
      </p:sp>
      <p:pic>
        <p:nvPicPr>
          <p:cNvPr id="5" name="Picture 4" descr="Carbon TIME 4b.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64724" y="1957546"/>
            <a:ext cx="2575392" cy="1947746"/>
          </a:xfrm>
          <a:prstGeom prst="rect">
            <a:avLst/>
          </a:prstGeom>
        </p:spPr>
      </p:pic>
      <p:pic>
        <p:nvPicPr>
          <p:cNvPr id="6" name="Picture 5" descr="SoTL Photos 520.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21211" y="4453427"/>
            <a:ext cx="2937039" cy="2202779"/>
          </a:xfrm>
          <a:prstGeom prst="rect">
            <a:avLst/>
          </a:prstGeom>
        </p:spPr>
      </p:pic>
    </p:spTree>
    <p:extLst>
      <p:ext uri="{BB962C8B-B14F-4D97-AF65-F5344CB8AC3E}">
        <p14:creationId xmlns:p14="http://schemas.microsoft.com/office/powerpoint/2010/main" val="21662024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dirty="0" smtClean="0"/>
              <a:t>Model-based Arguments: Karen and Mike Interview Question</a:t>
            </a:r>
            <a:endParaRPr lang="en-US" dirty="0"/>
          </a:p>
        </p:txBody>
      </p:sp>
      <p:grpSp>
        <p:nvGrpSpPr>
          <p:cNvPr id="4" name="Group 3"/>
          <p:cNvGrpSpPr/>
          <p:nvPr/>
        </p:nvGrpSpPr>
        <p:grpSpPr>
          <a:xfrm>
            <a:off x="827965" y="1907682"/>
            <a:ext cx="7476170" cy="4604087"/>
            <a:chOff x="0" y="0"/>
            <a:chExt cx="4953000" cy="2971800"/>
          </a:xfrm>
        </p:grpSpPr>
        <p:sp>
          <p:nvSpPr>
            <p:cNvPr id="5" name="Rectangle 4"/>
            <p:cNvSpPr/>
            <p:nvPr/>
          </p:nvSpPr>
          <p:spPr>
            <a:xfrm>
              <a:off x="0" y="0"/>
              <a:ext cx="4953000" cy="2971800"/>
            </a:xfrm>
            <a:prstGeom prst="rect">
              <a:avLst/>
            </a:prstGeom>
            <a:noFill/>
            <a:ln>
              <a:solidFill>
                <a:schemeClr val="tx1"/>
              </a:solid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43200" y="1599565"/>
              <a:ext cx="1220470" cy="1143635"/>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66800" y="1570990"/>
              <a:ext cx="1129665" cy="1143635"/>
            </a:xfrm>
            <a:prstGeom prst="rect">
              <a:avLst/>
            </a:prstGeom>
            <a:noFill/>
            <a:ln>
              <a:noFill/>
            </a:ln>
          </p:spPr>
        </p:pic>
        <p:sp>
          <p:nvSpPr>
            <p:cNvPr id="8" name="Oval Callout 7"/>
            <p:cNvSpPr/>
            <p:nvPr/>
          </p:nvSpPr>
          <p:spPr>
            <a:xfrm>
              <a:off x="2321549" y="91440"/>
              <a:ext cx="2590800" cy="1280160"/>
            </a:xfrm>
            <a:prstGeom prst="wedgeEllipseCallout">
              <a:avLst>
                <a:gd name="adj1" fmla="val -9708"/>
                <a:gd name="adj2" fmla="val 60397"/>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square">
              <a:noAutofit/>
            </a:bodyPr>
            <a:lstStyle/>
            <a:p>
              <a:pPr marL="0" marR="0" indent="0" algn="ctr">
                <a:spcBef>
                  <a:spcPts val="600"/>
                </a:spcBef>
                <a:spcAft>
                  <a:spcPts val="600"/>
                </a:spcAft>
              </a:pPr>
              <a:r>
                <a:rPr lang="en-US" sz="2000" dirty="0">
                  <a:solidFill>
                    <a:srgbClr val="000000"/>
                  </a:solidFill>
                  <a:effectLst/>
                  <a:ea typeface="Cambria"/>
                  <a:cs typeface="Times New Roman"/>
                </a:rPr>
                <a:t>Plants gain most of their weight from materials that came from nutrients in the </a:t>
              </a:r>
              <a:r>
                <a:rPr lang="en-US" sz="2000" b="1" dirty="0">
                  <a:solidFill>
                    <a:srgbClr val="000000"/>
                  </a:solidFill>
                  <a:effectLst/>
                  <a:ea typeface="Cambria"/>
                  <a:cs typeface="Times New Roman"/>
                </a:rPr>
                <a:t>soil.</a:t>
              </a:r>
              <a:endParaRPr lang="en-US" sz="2000" dirty="0">
                <a:effectLst/>
                <a:ea typeface="Cambria"/>
                <a:cs typeface="Times New Roman"/>
              </a:endParaRPr>
            </a:p>
          </p:txBody>
        </p:sp>
        <p:sp>
          <p:nvSpPr>
            <p:cNvPr id="9" name="Oval Callout 8"/>
            <p:cNvSpPr/>
            <p:nvPr/>
          </p:nvSpPr>
          <p:spPr>
            <a:xfrm flipH="1">
              <a:off x="35549" y="203835"/>
              <a:ext cx="2240280" cy="1259205"/>
            </a:xfrm>
            <a:prstGeom prst="wedgeEllipseCallou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a:noAutofit/>
            </a:bodyPr>
            <a:lstStyle/>
            <a:p>
              <a:pPr marL="0" marR="0" indent="0" algn="ctr">
                <a:spcBef>
                  <a:spcPts val="600"/>
                </a:spcBef>
                <a:spcAft>
                  <a:spcPts val="600"/>
                </a:spcAft>
              </a:pPr>
              <a:r>
                <a:rPr lang="en-US" sz="2000" dirty="0">
                  <a:ln>
                    <a:noFill/>
                  </a:ln>
                  <a:solidFill>
                    <a:srgbClr val="000000"/>
                  </a:solidFill>
                  <a:effectLst/>
                  <a:ea typeface="Cambria"/>
                  <a:cs typeface="Times New Roman"/>
                </a:rPr>
                <a:t>Plants gain most of their weight from materials that came from the </a:t>
              </a:r>
              <a:r>
                <a:rPr lang="en-US" sz="2000" b="1" dirty="0">
                  <a:ln>
                    <a:noFill/>
                  </a:ln>
                  <a:solidFill>
                    <a:srgbClr val="000000"/>
                  </a:solidFill>
                  <a:effectLst/>
                  <a:ea typeface="Cambria"/>
                  <a:cs typeface="Times New Roman"/>
                </a:rPr>
                <a:t>air.</a:t>
              </a:r>
              <a:endParaRPr lang="en-US" sz="2000" dirty="0">
                <a:effectLst/>
                <a:ea typeface="Cambria"/>
                <a:cs typeface="Times New Roman"/>
              </a:endParaRPr>
            </a:p>
          </p:txBody>
        </p:sp>
        <p:sp>
          <p:nvSpPr>
            <p:cNvPr id="10" name="Text Box 25"/>
            <p:cNvSpPr txBox="1"/>
            <p:nvPr/>
          </p:nvSpPr>
          <p:spPr>
            <a:xfrm>
              <a:off x="228600" y="1828800"/>
              <a:ext cx="10668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74320" algn="ctr">
                <a:spcBef>
                  <a:spcPts val="600"/>
                </a:spcBef>
                <a:spcAft>
                  <a:spcPts val="600"/>
                </a:spcAft>
              </a:pPr>
              <a:r>
                <a:rPr lang="en-US" sz="2000">
                  <a:effectLst/>
                  <a:ea typeface="Cambria"/>
                  <a:cs typeface="Times New Roman"/>
                </a:rPr>
                <a:t>Karen</a:t>
              </a:r>
            </a:p>
          </p:txBody>
        </p:sp>
        <p:sp>
          <p:nvSpPr>
            <p:cNvPr id="11" name="Text Box 28"/>
            <p:cNvSpPr txBox="1"/>
            <p:nvPr/>
          </p:nvSpPr>
          <p:spPr>
            <a:xfrm>
              <a:off x="3810000" y="1828800"/>
              <a:ext cx="10668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74320" algn="ctr">
                <a:spcBef>
                  <a:spcPts val="600"/>
                </a:spcBef>
                <a:spcAft>
                  <a:spcPts val="600"/>
                </a:spcAft>
              </a:pPr>
              <a:r>
                <a:rPr lang="en-US" sz="2000">
                  <a:effectLst/>
                  <a:ea typeface="Cambria"/>
                  <a:cs typeface="Times New Roman"/>
                </a:rPr>
                <a:t>Mike</a:t>
              </a:r>
            </a:p>
          </p:txBody>
        </p:sp>
      </p:grpSp>
    </p:spTree>
    <p:extLst>
      <p:ext uri="{BB962C8B-B14F-4D97-AF65-F5344CB8AC3E}">
        <p14:creationId xmlns:p14="http://schemas.microsoft.com/office/powerpoint/2010/main" val="663953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Autofit/>
          </a:bodyPr>
          <a:lstStyle/>
          <a:p>
            <a:pPr lvl="0"/>
            <a:r>
              <a:rPr lang="en-US" sz="2800" dirty="0" smtClean="0"/>
              <a:t>How </a:t>
            </a:r>
            <a:r>
              <a:rPr lang="en-US" sz="2800" dirty="0"/>
              <a:t>does </a:t>
            </a:r>
            <a:r>
              <a:rPr lang="en-US" sz="2800" dirty="0" smtClean="0"/>
              <a:t>Karen’s </a:t>
            </a:r>
            <a:r>
              <a:rPr lang="en-US" sz="2800" dirty="0"/>
              <a:t>argument support </a:t>
            </a:r>
            <a:r>
              <a:rPr lang="en-US" sz="2800" dirty="0" smtClean="0"/>
              <a:t>her </a:t>
            </a:r>
            <a:r>
              <a:rPr lang="en-US" sz="2800" dirty="0"/>
              <a:t>idea that plant gains weight from materials that came from the </a:t>
            </a:r>
            <a:r>
              <a:rPr lang="en-US" sz="2800" dirty="0" smtClean="0"/>
              <a:t>air?</a:t>
            </a:r>
            <a:endParaRPr lang="en-US" sz="2800" dirty="0"/>
          </a:p>
        </p:txBody>
      </p:sp>
      <p:cxnSp>
        <p:nvCxnSpPr>
          <p:cNvPr id="16" name="Straight Connector 15"/>
          <p:cNvCxnSpPr/>
          <p:nvPr/>
        </p:nvCxnSpPr>
        <p:spPr>
          <a:xfrm>
            <a:off x="8625840" y="76879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1597640" y="76879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778240" y="78403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1750040" y="78403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930640" y="79927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902440" y="79927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8100" y="1943100"/>
            <a:ext cx="9067800" cy="2971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p:cNvPicPr/>
          <p:nvPr/>
        </p:nvPicPr>
        <p:blipFill>
          <a:blip r:embed="rId3">
            <a:extLst>
              <a:ext uri="{28A0092B-C50C-407E-A947-70E740481C1C}">
                <a14:useLocalDpi xmlns:a14="http://schemas.microsoft.com/office/drawing/2010/main"/>
              </a:ext>
            </a:extLst>
          </a:blip>
          <a:srcRect/>
          <a:stretch>
            <a:fillRect/>
          </a:stretch>
        </p:blipFill>
        <p:spPr bwMode="auto">
          <a:xfrm>
            <a:off x="6438900" y="2042160"/>
            <a:ext cx="2438400" cy="2438400"/>
          </a:xfrm>
          <a:prstGeom prst="rect">
            <a:avLst/>
          </a:prstGeom>
          <a:noFill/>
          <a:ln>
            <a:noFill/>
          </a:ln>
        </p:spPr>
      </p:pic>
      <p:pic>
        <p:nvPicPr>
          <p:cNvPr id="27" name="Picture 26"/>
          <p:cNvPicPr/>
          <p:nvPr/>
        </p:nvPicPr>
        <p:blipFill>
          <a:blip r:embed="rId4" cstate="print">
            <a:extLst>
              <a:ext uri="{28A0092B-C50C-407E-A947-70E740481C1C}">
                <a14:useLocalDpi xmlns:a14="http://schemas.microsoft.com/office/drawing/2010/main"/>
              </a:ext>
            </a:extLst>
          </a:blip>
          <a:srcRect/>
          <a:stretch>
            <a:fillRect/>
          </a:stretch>
        </p:blipFill>
        <p:spPr bwMode="auto">
          <a:xfrm>
            <a:off x="3539490" y="2651760"/>
            <a:ext cx="2137410" cy="1415415"/>
          </a:xfrm>
          <a:prstGeom prst="rect">
            <a:avLst/>
          </a:prstGeom>
          <a:noFill/>
          <a:ln>
            <a:noFill/>
          </a:ln>
        </p:spPr>
      </p:pic>
      <p:sp>
        <p:nvSpPr>
          <p:cNvPr id="28" name="Text Box 9"/>
          <p:cNvSpPr txBox="1"/>
          <p:nvPr/>
        </p:nvSpPr>
        <p:spPr>
          <a:xfrm>
            <a:off x="5062104" y="1965960"/>
            <a:ext cx="132414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spcBef>
                <a:spcPts val="600"/>
              </a:spcBef>
              <a:spcAft>
                <a:spcPts val="600"/>
              </a:spcAft>
            </a:pPr>
            <a:r>
              <a:rPr lang="en-US" sz="2000" dirty="0">
                <a:effectLst/>
                <a:ea typeface="Cambria"/>
                <a:cs typeface="Times New Roman"/>
              </a:rPr>
              <a:t>Seed = 1 g</a:t>
            </a:r>
          </a:p>
        </p:txBody>
      </p:sp>
      <p:sp>
        <p:nvSpPr>
          <p:cNvPr id="29" name="Text Box 20"/>
          <p:cNvSpPr txBox="1"/>
          <p:nvPr/>
        </p:nvSpPr>
        <p:spPr>
          <a:xfrm>
            <a:off x="5090424" y="3223260"/>
            <a:ext cx="132414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spcBef>
                <a:spcPts val="600"/>
              </a:spcBef>
              <a:spcAft>
                <a:spcPts val="600"/>
              </a:spcAft>
            </a:pPr>
            <a:r>
              <a:rPr lang="en-US" sz="2000" dirty="0">
                <a:effectLst/>
                <a:ea typeface="Cambria"/>
                <a:cs typeface="Times New Roman"/>
              </a:rPr>
              <a:t>Soil = 80 g</a:t>
            </a:r>
          </a:p>
        </p:txBody>
      </p:sp>
      <p:sp>
        <p:nvSpPr>
          <p:cNvPr id="30" name="Text Box 21"/>
          <p:cNvSpPr txBox="1"/>
          <p:nvPr/>
        </p:nvSpPr>
        <p:spPr>
          <a:xfrm>
            <a:off x="7878996" y="3909060"/>
            <a:ext cx="1316376"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Soil = 78 g</a:t>
            </a:r>
          </a:p>
        </p:txBody>
      </p:sp>
      <p:sp>
        <p:nvSpPr>
          <p:cNvPr id="31" name="Text Box 22"/>
          <p:cNvSpPr txBox="1"/>
          <p:nvPr/>
        </p:nvSpPr>
        <p:spPr>
          <a:xfrm>
            <a:off x="8084600" y="2002770"/>
            <a:ext cx="1147588"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Plant = 50 g</a:t>
            </a:r>
          </a:p>
        </p:txBody>
      </p:sp>
      <p:sp>
        <p:nvSpPr>
          <p:cNvPr id="32" name="Text Box 26"/>
          <p:cNvSpPr txBox="1"/>
          <p:nvPr/>
        </p:nvSpPr>
        <p:spPr>
          <a:xfrm>
            <a:off x="3414816" y="4178340"/>
            <a:ext cx="1324140" cy="7137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Seed planting</a:t>
            </a:r>
          </a:p>
        </p:txBody>
      </p:sp>
      <p:sp>
        <p:nvSpPr>
          <p:cNvPr id="33" name="Text Box 27"/>
          <p:cNvSpPr txBox="1"/>
          <p:nvPr/>
        </p:nvSpPr>
        <p:spPr>
          <a:xfrm>
            <a:off x="6224708" y="4178340"/>
            <a:ext cx="1412416" cy="6400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One year later</a:t>
            </a:r>
          </a:p>
        </p:txBody>
      </p:sp>
      <p:cxnSp>
        <p:nvCxnSpPr>
          <p:cNvPr id="34" name="Straight Connector 33"/>
          <p:cNvCxnSpPr/>
          <p:nvPr/>
        </p:nvCxnSpPr>
        <p:spPr>
          <a:xfrm>
            <a:off x="3390900" y="1965960"/>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5" name="Picture 34"/>
          <p:cNvPicPr/>
          <p:nvPr/>
        </p:nvPicPr>
        <p:blipFill>
          <a:blip r:embed="rId5">
            <a:extLst>
              <a:ext uri="{28A0092B-C50C-407E-A947-70E740481C1C}">
                <a14:useLocalDpi xmlns:a14="http://schemas.microsoft.com/office/drawing/2010/main"/>
              </a:ext>
            </a:extLst>
          </a:blip>
          <a:srcRect/>
          <a:stretch>
            <a:fillRect/>
          </a:stretch>
        </p:blipFill>
        <p:spPr bwMode="auto">
          <a:xfrm>
            <a:off x="1346835" y="3566160"/>
            <a:ext cx="1129665" cy="1143635"/>
          </a:xfrm>
          <a:prstGeom prst="rect">
            <a:avLst/>
          </a:prstGeom>
          <a:noFill/>
          <a:ln>
            <a:noFill/>
          </a:ln>
        </p:spPr>
      </p:pic>
      <p:sp>
        <p:nvSpPr>
          <p:cNvPr id="36" name="Text Box 48"/>
          <p:cNvSpPr txBox="1"/>
          <p:nvPr/>
        </p:nvSpPr>
        <p:spPr>
          <a:xfrm>
            <a:off x="-54764" y="3794760"/>
            <a:ext cx="1235864"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74320">
              <a:spcBef>
                <a:spcPts val="600"/>
              </a:spcBef>
              <a:spcAft>
                <a:spcPts val="600"/>
              </a:spcAft>
            </a:pPr>
            <a:r>
              <a:rPr lang="en-US" sz="2000" dirty="0">
                <a:effectLst/>
                <a:ea typeface="Cambria"/>
                <a:cs typeface="Times New Roman"/>
              </a:rPr>
              <a:t>Karen</a:t>
            </a:r>
          </a:p>
        </p:txBody>
      </p:sp>
      <p:sp>
        <p:nvSpPr>
          <p:cNvPr id="37" name="Oval Callout 36"/>
          <p:cNvSpPr/>
          <p:nvPr/>
        </p:nvSpPr>
        <p:spPr>
          <a:xfrm flipH="1">
            <a:off x="266700" y="2078355"/>
            <a:ext cx="3124200" cy="1259205"/>
          </a:xfrm>
          <a:prstGeom prst="wedgeEllipseCallou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a:noAutofit/>
          </a:bodyPr>
          <a:lstStyle/>
          <a:p>
            <a:pPr marL="0" marR="0" indent="0" algn="ctr">
              <a:spcBef>
                <a:spcPts val="600"/>
              </a:spcBef>
              <a:spcAft>
                <a:spcPts val="600"/>
              </a:spcAft>
            </a:pPr>
            <a:r>
              <a:rPr lang="en-US" dirty="0">
                <a:ln>
                  <a:noFill/>
                </a:ln>
                <a:solidFill>
                  <a:srgbClr val="000000"/>
                </a:solidFill>
                <a:effectLst/>
                <a:ea typeface="Cambria"/>
                <a:cs typeface="Times New Roman"/>
              </a:rPr>
              <a:t>You can grow a big plant in a little pot without a lot of soil.</a:t>
            </a:r>
            <a:endParaRPr lang="en-US" dirty="0">
              <a:effectLst/>
              <a:ea typeface="Cambria"/>
              <a:cs typeface="Times New Roman"/>
            </a:endParaRPr>
          </a:p>
        </p:txBody>
      </p:sp>
      <p:cxnSp>
        <p:nvCxnSpPr>
          <p:cNvPr id="38" name="Straight Connector 37"/>
          <p:cNvCxnSpPr/>
          <p:nvPr/>
        </p:nvCxnSpPr>
        <p:spPr>
          <a:xfrm>
            <a:off x="6390141" y="1943100"/>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0927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15387</TotalTime>
  <Words>2259</Words>
  <Application>Microsoft Macintosh PowerPoint</Application>
  <PresentationFormat>On-screen Show (4:3)</PresentationFormat>
  <Paragraphs>168</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Students’ inquiry and argumentation about carbon transforming processes  Jenny Dauer, Hannah Miller, and Charles W. Anderson, Michigan State University  Presented at the Annual Meeting of the National Association for Research in Science Teaching, Rio Grande, Puerto Rico, April 6, 2012  Website: http://edr1.educ.msu.edu/EnvironmentalLit/index.htm</vt:lpstr>
      <vt:lpstr>Definitions</vt:lpstr>
      <vt:lpstr>Practices of Environmentally Literate Citizens </vt:lpstr>
      <vt:lpstr>Two Kinds of Inquiry</vt:lpstr>
      <vt:lpstr>Inquiry practices in a context: Carbon-transforming processes</vt:lpstr>
      <vt:lpstr>Two Types of Arguments from Evidence</vt:lpstr>
      <vt:lpstr>Research Populations</vt:lpstr>
      <vt:lpstr>Model-based Arguments: Karen and Mike Interview Question</vt:lpstr>
      <vt:lpstr>How does Karen’s argument support her idea that plant gains weight from materials that came from the air?</vt:lpstr>
      <vt:lpstr>Student response to Karen’s investigation</vt:lpstr>
      <vt:lpstr>“How does Mike’s argument support his idea that a plant gains weight from materials that came from the soil?”</vt:lpstr>
      <vt:lpstr>Student response to Mike’s experiment</vt:lpstr>
      <vt:lpstr>What Are Jess and Mabel Doing? </vt:lpstr>
      <vt:lpstr>Patterns in Student Arguments: Scientific Arguments</vt:lpstr>
      <vt:lpstr>Patterns in Student Arguments: Naïve Inquiry (e.g., Jess)</vt:lpstr>
      <vt:lpstr>Patterns in Student Arguments: Naïve Engineering (e.g., Mabel)</vt:lpstr>
      <vt:lpstr>Patterns in Student Arguments: School Science Inquiry</vt:lpstr>
      <vt:lpstr>Two Types of Arguments from Evidence</vt:lpstr>
      <vt:lpstr>Pattern-based Arguments</vt:lpstr>
      <vt:lpstr>Conclusions</vt:lpstr>
      <vt:lpstr>Thanks to Funders</vt:lpstr>
      <vt:lpstr>Thanks to Contributors to this Research</vt:lpstr>
      <vt:lpstr>Thank you!</vt:lpstr>
    </vt:vector>
  </TitlesOfParts>
  <Company>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Testing of Science Concepts K-16</dc:title>
  <dc:creator>Brook</dc:creator>
  <cp:lastModifiedBy>Andy Anderson</cp:lastModifiedBy>
  <cp:revision>156</cp:revision>
  <cp:lastPrinted>2007-10-03T20:50:06Z</cp:lastPrinted>
  <dcterms:created xsi:type="dcterms:W3CDTF">2011-04-02T22:59:43Z</dcterms:created>
  <dcterms:modified xsi:type="dcterms:W3CDTF">2013-04-08T10:30:33Z</dcterms:modified>
</cp:coreProperties>
</file>